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763" r:id="rId2"/>
    <p:sldMasterId id="2147483774" r:id="rId3"/>
    <p:sldMasterId id="2147483698" r:id="rId4"/>
    <p:sldMasterId id="2147483769" r:id="rId5"/>
    <p:sldMasterId id="2147483685" r:id="rId6"/>
    <p:sldMasterId id="2147483732" r:id="rId7"/>
    <p:sldMasterId id="2147483687" r:id="rId8"/>
    <p:sldMasterId id="2147483765" r:id="rId9"/>
    <p:sldMasterId id="2147483721" r:id="rId10"/>
    <p:sldMasterId id="2147483768" r:id="rId11"/>
  </p:sldMasterIdLst>
  <p:notesMasterIdLst>
    <p:notesMasterId r:id="rId43"/>
  </p:notesMasterIdLst>
  <p:sldIdLst>
    <p:sldId id="257" r:id="rId12"/>
    <p:sldId id="382" r:id="rId13"/>
    <p:sldId id="409" r:id="rId14"/>
    <p:sldId id="383" r:id="rId15"/>
    <p:sldId id="384" r:id="rId16"/>
    <p:sldId id="381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3" r:id="rId25"/>
    <p:sldId id="392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338" r:id="rId42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582B50-A247-3151-5D6E-8ECF0418092D}" name="Sean Wood" initials="" userId="S::sean.wood@utsa.edu::3950d78f-de21-4dd7-8916-bbff02a7f5ea" providerId="AD"/>
  <p188:author id="{5731F55C-EC48-E8EE-A385-318240C60270}" name="Long, Pressy K." initials="PL" userId="S::Pressenna.Long@usaa.com::71cd75fc-96e2-4fc7-b077-7dca947189d3" providerId="AD"/>
  <p188:author id="{7BEC8067-22B8-A118-C89C-40CA74C4A523}" name="Samantha Salazar" initials="SS" userId="S::ssalazar@mvculture.com::1d602b40-9561-46a7-82cd-14c05aaece5d" providerId="AD"/>
  <p188:author id="{B8C3D872-86D5-8EE5-317A-70684F964220}" name="Jackson, Twanfran S (Fran) CIV (USA)" initials="TJ" userId="S::twanfran.s.jackson.naf@us.navy.mil::1549f211-e0e5-4ad1-bbda-6370cd3d6b35" providerId="AD"/>
  <p188:author id="{09EC8887-FF70-714F-7A9A-AFF85910E5C7}" name="Baker, John C CIV USN CNIC WASHINGTON DC (USA)" initials="JCB" userId="Baker, John C CIV USN CNIC WASHINGTON DC (USA)" providerId="None"/>
  <p188:author id="{C3144EC6-1BE2-36AB-2FB9-8849F9045C79}" name="Casey-Macias, Catherine" initials="CMC" userId="S::Catherine.Casey-Macias@usaa.com::3d950b72-5456-4272-a83a-12fa3133bb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Rohrer" initials="SR" lastIdx="17" clrIdx="0">
    <p:extLst>
      <p:ext uri="{19B8F6BF-5375-455C-9EA6-DF929625EA0E}">
        <p15:presenceInfo xmlns:p15="http://schemas.microsoft.com/office/powerpoint/2012/main" userId="32235709601758ad" providerId="Windows Live"/>
      </p:ext>
    </p:extLst>
  </p:cmAuthor>
  <p:cmAuthor id="2" name="Rohrer, Sarah S CIV" initials="RSSC" lastIdx="2" clrIdx="1">
    <p:extLst>
      <p:ext uri="{19B8F6BF-5375-455C-9EA6-DF929625EA0E}">
        <p15:presenceInfo xmlns:p15="http://schemas.microsoft.com/office/powerpoint/2012/main" userId="S-1-5-21-4290293029-226652851-1696308051-3385421" providerId="AD"/>
      </p:ext>
    </p:extLst>
  </p:cmAuthor>
  <p:cmAuthor id="3" name="Sean M. Wood" initials="SMW" lastIdx="3" clrIdx="2">
    <p:extLst>
      <p:ext uri="{19B8F6BF-5375-455C-9EA6-DF929625EA0E}">
        <p15:presenceInfo xmlns:p15="http://schemas.microsoft.com/office/powerpoint/2012/main" userId="S::swood@bdcs.org::896c9583-28c3-44ae-bbe6-74363fb439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2"/>
    <a:srgbClr val="00416D"/>
    <a:srgbClr val="D0DBEF"/>
    <a:srgbClr val="D4E0F1"/>
    <a:srgbClr val="AB343D"/>
    <a:srgbClr val="1A61A8"/>
    <a:srgbClr val="707070"/>
    <a:srgbClr val="004071"/>
    <a:srgbClr val="17406F"/>
    <a:srgbClr val="0F6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0759EC-ED83-4477-98F8-1205618189C8}" v="4" dt="2025-06-06T13:29:59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 autoAdjust="0"/>
    <p:restoredTop sz="94278"/>
  </p:normalViewPr>
  <p:slideViewPr>
    <p:cSldViewPr snapToGrid="0" snapToObjects="1">
      <p:cViewPr varScale="1">
        <p:scale>
          <a:sx n="114" d="100"/>
          <a:sy n="114" d="100"/>
        </p:scale>
        <p:origin x="616" y="176"/>
      </p:cViewPr>
      <p:guideLst/>
    </p:cSldViewPr>
  </p:slideViewPr>
  <p:outlineViewPr>
    <p:cViewPr>
      <p:scale>
        <a:sx n="33" d="100"/>
        <a:sy n="33" d="100"/>
      </p:scale>
      <p:origin x="0" y="-9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, Twanfran S (Fran) CIV (USA)" userId="1549f211-e0e5-4ad1-bbda-6370cd3d6b35" providerId="ADAL" clId="{F10759EC-ED83-4477-98F8-1205618189C8}"/>
    <pc:docChg chg="undo redo custSel addSld modSld">
      <pc:chgData name="Jackson, Twanfran S (Fran) CIV (USA)" userId="1549f211-e0e5-4ad1-bbda-6370cd3d6b35" providerId="ADAL" clId="{F10759EC-ED83-4477-98F8-1205618189C8}" dt="2025-06-06T13:53:09.467" v="1004" actId="20577"/>
      <pc:docMkLst>
        <pc:docMk/>
      </pc:docMkLst>
      <pc:sldChg chg="addSp delSp modSp mod modClrScheme chgLayout">
        <pc:chgData name="Jackson, Twanfran S (Fran) CIV (USA)" userId="1549f211-e0e5-4ad1-bbda-6370cd3d6b35" providerId="ADAL" clId="{F10759EC-ED83-4477-98F8-1205618189C8}" dt="2025-06-06T13:31:45.730" v="960"/>
        <pc:sldMkLst>
          <pc:docMk/>
          <pc:sldMk cId="2834089165" sldId="382"/>
        </pc:sldMkLst>
        <pc:spChg chg="add del mod">
          <ac:chgData name="Jackson, Twanfran S (Fran) CIV (USA)" userId="1549f211-e0e5-4ad1-bbda-6370cd3d6b35" providerId="ADAL" clId="{F10759EC-ED83-4477-98F8-1205618189C8}" dt="2025-06-06T13:29:41.995" v="887" actId="11529"/>
          <ac:spMkLst>
            <pc:docMk/>
            <pc:sldMk cId="2834089165" sldId="382"/>
            <ac:spMk id="2" creationId="{E83E9BFF-09EE-0C4A-C141-08C067492D54}"/>
          </ac:spMkLst>
        </pc:spChg>
        <pc:spChg chg="mod">
          <ac:chgData name="Jackson, Twanfran S (Fran) CIV (USA)" userId="1549f211-e0e5-4ad1-bbda-6370cd3d6b35" providerId="ADAL" clId="{F10759EC-ED83-4477-98F8-1205618189C8}" dt="2025-06-06T13:13:23.846" v="488" actId="20577"/>
          <ac:spMkLst>
            <pc:docMk/>
            <pc:sldMk cId="2834089165" sldId="382"/>
            <ac:spMk id="4" creationId="{F8706E07-F947-2621-7781-DCC4A94392EE}"/>
          </ac:spMkLst>
        </pc:spChg>
        <pc:spChg chg="add del mod">
          <ac:chgData name="Jackson, Twanfran S (Fran) CIV (USA)" userId="1549f211-e0e5-4ad1-bbda-6370cd3d6b35" providerId="ADAL" clId="{F10759EC-ED83-4477-98F8-1205618189C8}" dt="2025-06-06T13:31:45.730" v="960"/>
          <ac:spMkLst>
            <pc:docMk/>
            <pc:sldMk cId="2834089165" sldId="382"/>
            <ac:spMk id="5" creationId="{28913D0B-8B71-EC1D-C389-61E734237AF0}"/>
          </ac:spMkLst>
        </pc:spChg>
        <pc:spChg chg="mod ord">
          <ac:chgData name="Jackson, Twanfran S (Fran) CIV (USA)" userId="1549f211-e0e5-4ad1-bbda-6370cd3d6b35" providerId="ADAL" clId="{F10759EC-ED83-4477-98F8-1205618189C8}" dt="2025-06-06T13:06:46.794" v="144" actId="700"/>
          <ac:spMkLst>
            <pc:docMk/>
            <pc:sldMk cId="2834089165" sldId="382"/>
            <ac:spMk id="6" creationId="{1F686C45-8927-271B-5F4F-1C3EF207DB2C}"/>
          </ac:spMkLst>
        </pc:spChg>
        <pc:spChg chg="add mod">
          <ac:chgData name="Jackson, Twanfran S (Fran) CIV (USA)" userId="1549f211-e0e5-4ad1-bbda-6370cd3d6b35" providerId="ADAL" clId="{F10759EC-ED83-4477-98F8-1205618189C8}" dt="2025-06-06T13:31:43.270" v="958" actId="255"/>
          <ac:spMkLst>
            <pc:docMk/>
            <pc:sldMk cId="2834089165" sldId="382"/>
            <ac:spMk id="7" creationId="{2C288780-A250-1310-3392-2554E2B48BE3}"/>
          </ac:spMkLst>
        </pc:spChg>
        <pc:spChg chg="mod ord">
          <ac:chgData name="Jackson, Twanfran S (Fran) CIV (USA)" userId="1549f211-e0e5-4ad1-bbda-6370cd3d6b35" providerId="ADAL" clId="{F10759EC-ED83-4477-98F8-1205618189C8}" dt="2025-06-06T13:29:36.644" v="885" actId="9"/>
          <ac:spMkLst>
            <pc:docMk/>
            <pc:sldMk cId="2834089165" sldId="382"/>
            <ac:spMk id="10" creationId="{26CD9446-181F-6D29-C41F-18C43CC0396A}"/>
          </ac:spMkLst>
        </pc:spChg>
      </pc:sldChg>
      <pc:sldChg chg="modSp mod">
        <pc:chgData name="Jackson, Twanfran S (Fran) CIV (USA)" userId="1549f211-e0e5-4ad1-bbda-6370cd3d6b35" providerId="ADAL" clId="{F10759EC-ED83-4477-98F8-1205618189C8}" dt="2025-06-06T12:59:55.030" v="2" actId="1076"/>
        <pc:sldMkLst>
          <pc:docMk/>
          <pc:sldMk cId="23198139" sldId="389"/>
        </pc:sldMkLst>
        <pc:spChg chg="mod">
          <ac:chgData name="Jackson, Twanfran S (Fran) CIV (USA)" userId="1549f211-e0e5-4ad1-bbda-6370cd3d6b35" providerId="ADAL" clId="{F10759EC-ED83-4477-98F8-1205618189C8}" dt="2025-06-06T12:59:55.030" v="2" actId="1076"/>
          <ac:spMkLst>
            <pc:docMk/>
            <pc:sldMk cId="23198139" sldId="389"/>
            <ac:spMk id="2" creationId="{65C30004-BA8F-2C94-D630-EA751EEC057E}"/>
          </ac:spMkLst>
        </pc:spChg>
      </pc:sldChg>
      <pc:sldChg chg="modSp mod">
        <pc:chgData name="Jackson, Twanfran S (Fran) CIV (USA)" userId="1549f211-e0e5-4ad1-bbda-6370cd3d6b35" providerId="ADAL" clId="{F10759EC-ED83-4477-98F8-1205618189C8}" dt="2025-06-06T13:53:09.467" v="1004" actId="20577"/>
        <pc:sldMkLst>
          <pc:docMk/>
          <pc:sldMk cId="1640521886" sldId="390"/>
        </pc:sldMkLst>
        <pc:spChg chg="mod">
          <ac:chgData name="Jackson, Twanfran S (Fran) CIV (USA)" userId="1549f211-e0e5-4ad1-bbda-6370cd3d6b35" providerId="ADAL" clId="{F10759EC-ED83-4477-98F8-1205618189C8}" dt="2025-06-06T13:53:09.467" v="1004" actId="20577"/>
          <ac:spMkLst>
            <pc:docMk/>
            <pc:sldMk cId="1640521886" sldId="390"/>
            <ac:spMk id="4" creationId="{D8D17DAA-DD70-F7ED-EBD4-3E9AEE4CD6A9}"/>
          </ac:spMkLst>
        </pc:spChg>
      </pc:sldChg>
      <pc:sldChg chg="modSp mod">
        <pc:chgData name="Jackson, Twanfran S (Fran) CIV (USA)" userId="1549f211-e0e5-4ad1-bbda-6370cd3d6b35" providerId="ADAL" clId="{F10759EC-ED83-4477-98F8-1205618189C8}" dt="2025-06-06T13:00:51.186" v="6" actId="1076"/>
        <pc:sldMkLst>
          <pc:docMk/>
          <pc:sldMk cId="2352829001" sldId="391"/>
        </pc:sldMkLst>
        <pc:spChg chg="mod">
          <ac:chgData name="Jackson, Twanfran S (Fran) CIV (USA)" userId="1549f211-e0e5-4ad1-bbda-6370cd3d6b35" providerId="ADAL" clId="{F10759EC-ED83-4477-98F8-1205618189C8}" dt="2025-06-06T13:00:51.186" v="6" actId="1076"/>
          <ac:spMkLst>
            <pc:docMk/>
            <pc:sldMk cId="2352829001" sldId="391"/>
            <ac:spMk id="2" creationId="{EA48AAA5-DEEF-234F-AA6C-3F20D5C73AD7}"/>
          </ac:spMkLst>
        </pc:spChg>
      </pc:sldChg>
      <pc:sldChg chg="modSp mod">
        <pc:chgData name="Jackson, Twanfran S (Fran) CIV (USA)" userId="1549f211-e0e5-4ad1-bbda-6370cd3d6b35" providerId="ADAL" clId="{F10759EC-ED83-4477-98F8-1205618189C8}" dt="2025-06-06T13:04:14.184" v="118" actId="14100"/>
        <pc:sldMkLst>
          <pc:docMk/>
          <pc:sldMk cId="1237545914" sldId="392"/>
        </pc:sldMkLst>
        <pc:spChg chg="mod">
          <ac:chgData name="Jackson, Twanfran S (Fran) CIV (USA)" userId="1549f211-e0e5-4ad1-bbda-6370cd3d6b35" providerId="ADAL" clId="{F10759EC-ED83-4477-98F8-1205618189C8}" dt="2025-06-06T13:04:08.995" v="116" actId="1076"/>
          <ac:spMkLst>
            <pc:docMk/>
            <pc:sldMk cId="1237545914" sldId="392"/>
            <ac:spMk id="10" creationId="{900D5C1E-A19B-C566-D243-3409B0DE43A2}"/>
          </ac:spMkLst>
        </pc:spChg>
        <pc:spChg chg="mod">
          <ac:chgData name="Jackson, Twanfran S (Fran) CIV (USA)" userId="1549f211-e0e5-4ad1-bbda-6370cd3d6b35" providerId="ADAL" clId="{F10759EC-ED83-4477-98F8-1205618189C8}" dt="2025-06-06T13:03:42.132" v="86" actId="207"/>
          <ac:spMkLst>
            <pc:docMk/>
            <pc:sldMk cId="1237545914" sldId="392"/>
            <ac:spMk id="12" creationId="{68788238-E727-456B-F05E-7A1FD79270DE}"/>
          </ac:spMkLst>
        </pc:spChg>
        <pc:picChg chg="mod">
          <ac:chgData name="Jackson, Twanfran S (Fran) CIV (USA)" userId="1549f211-e0e5-4ad1-bbda-6370cd3d6b35" providerId="ADAL" clId="{F10759EC-ED83-4477-98F8-1205618189C8}" dt="2025-06-06T13:04:11.884" v="117" actId="14100"/>
          <ac:picMkLst>
            <pc:docMk/>
            <pc:sldMk cId="1237545914" sldId="392"/>
            <ac:picMk id="19" creationId="{403BB493-5D83-FF7F-877A-BF8552F18CBC}"/>
          </ac:picMkLst>
        </pc:picChg>
        <pc:picChg chg="mod">
          <ac:chgData name="Jackson, Twanfran S (Fran) CIV (USA)" userId="1549f211-e0e5-4ad1-bbda-6370cd3d6b35" providerId="ADAL" clId="{F10759EC-ED83-4477-98F8-1205618189C8}" dt="2025-06-06T13:04:14.184" v="118" actId="14100"/>
          <ac:picMkLst>
            <pc:docMk/>
            <pc:sldMk cId="1237545914" sldId="392"/>
            <ac:picMk id="20" creationId="{5C4383A2-CB1C-5D18-4F86-353EE03F8B40}"/>
          </ac:picMkLst>
        </pc:picChg>
      </pc:sldChg>
      <pc:sldChg chg="addSp delSp modSp mod">
        <pc:chgData name="Jackson, Twanfran S (Fran) CIV (USA)" userId="1549f211-e0e5-4ad1-bbda-6370cd3d6b35" providerId="ADAL" clId="{F10759EC-ED83-4477-98F8-1205618189C8}" dt="2025-06-06T13:27:09.787" v="864" actId="1076"/>
        <pc:sldMkLst>
          <pc:docMk/>
          <pc:sldMk cId="1736651154" sldId="394"/>
        </pc:sldMkLst>
        <pc:spChg chg="add mod">
          <ac:chgData name="Jackson, Twanfran S (Fran) CIV (USA)" userId="1549f211-e0e5-4ad1-bbda-6370cd3d6b35" providerId="ADAL" clId="{F10759EC-ED83-4477-98F8-1205618189C8}" dt="2025-06-06T13:04:58.618" v="127" actId="1076"/>
          <ac:spMkLst>
            <pc:docMk/>
            <pc:sldMk cId="1736651154" sldId="394"/>
            <ac:spMk id="2" creationId="{BF72916F-A969-E98C-8690-F8F817773225}"/>
          </ac:spMkLst>
        </pc:spChg>
        <pc:spChg chg="del mod">
          <ac:chgData name="Jackson, Twanfran S (Fran) CIV (USA)" userId="1549f211-e0e5-4ad1-bbda-6370cd3d6b35" providerId="ADAL" clId="{F10759EC-ED83-4477-98F8-1205618189C8}" dt="2025-06-06T13:04:56.397" v="126"/>
          <ac:spMkLst>
            <pc:docMk/>
            <pc:sldMk cId="1736651154" sldId="394"/>
            <ac:spMk id="12" creationId="{8397B63D-5AA9-14EA-23B9-933DABD8D43B}"/>
          </ac:spMkLst>
        </pc:spChg>
        <pc:spChg chg="mod">
          <ac:chgData name="Jackson, Twanfran S (Fran) CIV (USA)" userId="1549f211-e0e5-4ad1-bbda-6370cd3d6b35" providerId="ADAL" clId="{F10759EC-ED83-4477-98F8-1205618189C8}" dt="2025-06-06T13:27:09.787" v="864" actId="1076"/>
          <ac:spMkLst>
            <pc:docMk/>
            <pc:sldMk cId="1736651154" sldId="394"/>
            <ac:spMk id="16" creationId="{334412F1-98F6-78FF-E5B8-2A08F74107A4}"/>
          </ac:spMkLst>
        </pc:spChg>
      </pc:sldChg>
      <pc:sldChg chg="addSp modSp mod">
        <pc:chgData name="Jackson, Twanfran S (Fran) CIV (USA)" userId="1549f211-e0e5-4ad1-bbda-6370cd3d6b35" providerId="ADAL" clId="{F10759EC-ED83-4477-98F8-1205618189C8}" dt="2025-06-06T13:05:53.750" v="138" actId="1076"/>
        <pc:sldMkLst>
          <pc:docMk/>
          <pc:sldMk cId="3487844497" sldId="396"/>
        </pc:sldMkLst>
        <pc:spChg chg="add mod">
          <ac:chgData name="Jackson, Twanfran S (Fran) CIV (USA)" userId="1549f211-e0e5-4ad1-bbda-6370cd3d6b35" providerId="ADAL" clId="{F10759EC-ED83-4477-98F8-1205618189C8}" dt="2025-06-06T13:05:36.965" v="133"/>
          <ac:spMkLst>
            <pc:docMk/>
            <pc:sldMk cId="3487844497" sldId="396"/>
            <ac:spMk id="2" creationId="{75118964-000F-A06E-3E80-1B38519DBF4C}"/>
          </ac:spMkLst>
        </pc:spChg>
        <pc:spChg chg="mod">
          <ac:chgData name="Jackson, Twanfran S (Fran) CIV (USA)" userId="1549f211-e0e5-4ad1-bbda-6370cd3d6b35" providerId="ADAL" clId="{F10759EC-ED83-4477-98F8-1205618189C8}" dt="2025-06-06T13:05:43.635" v="135" actId="115"/>
          <ac:spMkLst>
            <pc:docMk/>
            <pc:sldMk cId="3487844497" sldId="396"/>
            <ac:spMk id="12" creationId="{E1517D45-4311-C817-116E-BC32390FDFC4}"/>
          </ac:spMkLst>
        </pc:spChg>
        <pc:spChg chg="mod">
          <ac:chgData name="Jackson, Twanfran S (Fran) CIV (USA)" userId="1549f211-e0e5-4ad1-bbda-6370cd3d6b35" providerId="ADAL" clId="{F10759EC-ED83-4477-98F8-1205618189C8}" dt="2025-06-06T13:05:49.921" v="136" actId="1076"/>
          <ac:spMkLst>
            <pc:docMk/>
            <pc:sldMk cId="3487844497" sldId="396"/>
            <ac:spMk id="13" creationId="{BD3C30F9-9FDF-8AF1-2409-197C08CF7E23}"/>
          </ac:spMkLst>
        </pc:spChg>
        <pc:spChg chg="mod">
          <ac:chgData name="Jackson, Twanfran S (Fran) CIV (USA)" userId="1549f211-e0e5-4ad1-bbda-6370cd3d6b35" providerId="ADAL" clId="{F10759EC-ED83-4477-98F8-1205618189C8}" dt="2025-06-06T13:05:52.750" v="137" actId="1076"/>
          <ac:spMkLst>
            <pc:docMk/>
            <pc:sldMk cId="3487844497" sldId="396"/>
            <ac:spMk id="14" creationId="{F4928B91-2BB2-14AA-311B-5D76F30F846C}"/>
          </ac:spMkLst>
        </pc:spChg>
        <pc:picChg chg="mod">
          <ac:chgData name="Jackson, Twanfran S (Fran) CIV (USA)" userId="1549f211-e0e5-4ad1-bbda-6370cd3d6b35" providerId="ADAL" clId="{F10759EC-ED83-4477-98F8-1205618189C8}" dt="2025-06-06T13:05:53.750" v="138" actId="1076"/>
          <ac:picMkLst>
            <pc:docMk/>
            <pc:sldMk cId="3487844497" sldId="396"/>
            <ac:picMk id="7" creationId="{721E1E98-D257-0849-D03E-E4E71CCD9880}"/>
          </ac:picMkLst>
        </pc:picChg>
      </pc:sldChg>
      <pc:sldChg chg="modSp mod">
        <pc:chgData name="Jackson, Twanfran S (Fran) CIV (USA)" userId="1549f211-e0e5-4ad1-bbda-6370cd3d6b35" providerId="ADAL" clId="{F10759EC-ED83-4477-98F8-1205618189C8}" dt="2025-06-06T13:16:24.749" v="545" actId="20577"/>
        <pc:sldMkLst>
          <pc:docMk/>
          <pc:sldMk cId="3802936573" sldId="403"/>
        </pc:sldMkLst>
        <pc:spChg chg="mod">
          <ac:chgData name="Jackson, Twanfran S (Fran) CIV (USA)" userId="1549f211-e0e5-4ad1-bbda-6370cd3d6b35" providerId="ADAL" clId="{F10759EC-ED83-4477-98F8-1205618189C8}" dt="2025-06-06T13:16:24.749" v="545" actId="20577"/>
          <ac:spMkLst>
            <pc:docMk/>
            <pc:sldMk cId="3802936573" sldId="403"/>
            <ac:spMk id="8" creationId="{5E25724B-8B28-0A8C-21DB-993BFBFEEE59}"/>
          </ac:spMkLst>
        </pc:spChg>
      </pc:sldChg>
      <pc:sldChg chg="modSp mod">
        <pc:chgData name="Jackson, Twanfran S (Fran) CIV (USA)" userId="1549f211-e0e5-4ad1-bbda-6370cd3d6b35" providerId="ADAL" clId="{F10759EC-ED83-4477-98F8-1205618189C8}" dt="2025-06-06T13:34:10.344" v="982" actId="20577"/>
        <pc:sldMkLst>
          <pc:docMk/>
          <pc:sldMk cId="3301257915" sldId="408"/>
        </pc:sldMkLst>
        <pc:spChg chg="mod">
          <ac:chgData name="Jackson, Twanfran S (Fran) CIV (USA)" userId="1549f211-e0e5-4ad1-bbda-6370cd3d6b35" providerId="ADAL" clId="{F10759EC-ED83-4477-98F8-1205618189C8}" dt="2025-06-06T13:34:10.344" v="982" actId="20577"/>
          <ac:spMkLst>
            <pc:docMk/>
            <pc:sldMk cId="3301257915" sldId="408"/>
            <ac:spMk id="12" creationId="{C00278B7-504D-A870-4EE3-789C606A4B15}"/>
          </ac:spMkLst>
        </pc:spChg>
      </pc:sldChg>
      <pc:sldChg chg="addSp delSp modSp add mod">
        <pc:chgData name="Jackson, Twanfran S (Fran) CIV (USA)" userId="1549f211-e0e5-4ad1-bbda-6370cd3d6b35" providerId="ADAL" clId="{F10759EC-ED83-4477-98F8-1205618189C8}" dt="2025-06-06T13:26:31.855" v="863" actId="255"/>
        <pc:sldMkLst>
          <pc:docMk/>
          <pc:sldMk cId="1331071771" sldId="409"/>
        </pc:sldMkLst>
        <pc:spChg chg="add del">
          <ac:chgData name="Jackson, Twanfran S (Fran) CIV (USA)" userId="1549f211-e0e5-4ad1-bbda-6370cd3d6b35" providerId="ADAL" clId="{F10759EC-ED83-4477-98F8-1205618189C8}" dt="2025-06-06T13:10:05.132" v="293" actId="22"/>
          <ac:spMkLst>
            <pc:docMk/>
            <pc:sldMk cId="1331071771" sldId="409"/>
            <ac:spMk id="5" creationId="{0F628C0D-72F8-1BC2-F71A-CDC0A0119A02}"/>
          </ac:spMkLst>
        </pc:spChg>
        <pc:spChg chg="mod">
          <ac:chgData name="Jackson, Twanfran S (Fran) CIV (USA)" userId="1549f211-e0e5-4ad1-bbda-6370cd3d6b35" providerId="ADAL" clId="{F10759EC-ED83-4477-98F8-1205618189C8}" dt="2025-06-06T13:15:09.171" v="531" actId="21"/>
          <ac:spMkLst>
            <pc:docMk/>
            <pc:sldMk cId="1331071771" sldId="409"/>
            <ac:spMk id="9" creationId="{ED5C9195-00F5-D853-8F7C-ECDD5E347E36}"/>
          </ac:spMkLst>
        </pc:spChg>
        <pc:spChg chg="mod">
          <ac:chgData name="Jackson, Twanfran S (Fran) CIV (USA)" userId="1549f211-e0e5-4ad1-bbda-6370cd3d6b35" providerId="ADAL" clId="{F10759EC-ED83-4477-98F8-1205618189C8}" dt="2025-06-06T13:26:31.855" v="863" actId="255"/>
          <ac:spMkLst>
            <pc:docMk/>
            <pc:sldMk cId="1331071771" sldId="409"/>
            <ac:spMk id="10" creationId="{CC0A7E19-C982-263C-529D-1DB8CE3BB9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6B0A-4F52-BC4B-8AF5-80A129584D83}" type="datetimeFigureOut">
              <a:rPr lang="es-MX" smtClean="0"/>
              <a:t>15/07/25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9180-5171-5A4D-A1A7-69C2BFD87B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80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8C7D8-829C-8BA2-8EDA-0D9ADA7A3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3D144-2EED-8EA9-68D3-8270464B3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C0F4F-9BCB-CADD-106C-486C8722A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29425-0771-514C-0DBB-D06172926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347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A5B6-2FDE-8F3C-E02D-35538CF3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56A68-BED1-6B59-5E3E-A04AAD6D5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01FCD-3920-9C0E-ECCD-0A39B0C96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3947F-F9C8-F823-EADA-1C5CB64A4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50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5B05-AB78-A35A-E749-52EDA1382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1EF7B0-8F72-CBB8-9E8B-F686B2DC7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B7CDB-F14A-083D-CCBC-36BB41D9F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E8404-BEDB-309B-9BDE-D53F510A7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2131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72E51-A27F-3F42-449A-5321339E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495B9-A284-2762-37E3-2A46E6F08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92BE6-D751-0197-8373-D2C813FA1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9F8C0-ABDA-C90A-49D2-BB2CAE545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169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B8C9F-46EF-FBEC-8940-29451E10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F2F3F-B839-86F2-45CC-4C8A197C1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3FDA5-AF51-5966-C443-46D8EB84D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DCEB1-B00D-3D83-E437-40B0CBE70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7536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7A8D-ABAC-CDD7-4871-DEA8A484C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34331-F8EC-129D-515B-FD0A784AD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B9D1D-C025-58E2-DCCD-6A2B5C34E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E57AA-CF1C-D998-F00D-DAEF9ADDF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4552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05CD8-C53B-4876-D065-A0BBB07C5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E8A10-BCF4-CAF9-F481-5F2EEEDF6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6F67C-DD22-5D2D-FC88-BB86B1D90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895CA-731D-7F48-1C81-30C1DD10E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4675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AA606-34CF-83BD-28E3-D39EE333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6B864-9479-0415-7F2A-66197C464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B603C-FA86-306C-7718-E37DBD662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26AA6-BE7A-7343-008F-C41C0351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105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BA1DF-F631-3B7B-1C7D-611BFA93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AB26B-62F6-0838-DD3A-9BE69FDC5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CF12B-F8C2-AC52-6056-B27DEAAFD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6B5DA-8483-BA42-5ABB-7E0D20B6D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7780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2C81C-C9F8-D4C6-42C6-544C975A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8B9B8-1FD8-0E65-1BAF-03AA34FF2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EB27B-B350-8B80-188C-713AAED20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3540A-92E6-0FF5-4C83-E7604E452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25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3C52-69FA-89CD-D08A-F3640B9C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E9F27-B077-998C-3714-F436FAFE4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B9907-B61D-06B7-1877-0F3DE15B7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28FD3-1AA4-BF04-CBAE-D8E807127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393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06995-4F40-0E45-14DB-422060C42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1B6C3F-2536-00C6-2F60-F52F2C3A8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4DD91-C2EB-173E-FE99-205988072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6ABDB-7084-0483-10E9-07EF11485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429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3A4E-8E56-6536-B2AA-14CB312F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0F671-199E-83D7-8717-BE3CAA7A4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3C357-E6EF-31BE-C236-D61A4709F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024A8-C8B5-41B4-1E59-D3A37C44B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6722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7394E-50E1-1F62-E646-235EAF20D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2BE01-8F90-0CFE-B4E1-F1623AD2A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BD25F-F7EC-3449-57CE-FC778E420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4DA4C-9069-BA9D-E92D-29A21B02B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970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01C2F-2613-0FA7-9912-EC2E99C14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3D081E-6870-3B86-F038-501B3BFED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39722-9088-8A76-C7F3-138E35AA1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037D-0771-60B2-9037-80A4CB20D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306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05F24-9EA3-721A-0EBD-02DF0EE4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DDA38-C468-CEA3-5323-82215794A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1A77C-9F36-9D14-119C-E06503F22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DC5B2-2EE2-32AE-744D-5ECEA633B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130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A75E3-D098-C2F2-93C6-F6D9581AC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2F493-33C0-B5E8-94AD-61ACAE07C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61ADC1-7D9C-0066-B497-87463DAA4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C56D3-EA88-7173-A4CD-4112699FB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6018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8720D-ACD1-4673-C829-816239197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F5E64-AE88-71FC-C26B-7859073FF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F0AFA-04E3-C842-3CAB-C2A829DAB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CD9D6-8DF4-B58C-9D29-D208EEF4E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8869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5482-B1CD-2419-4AA4-6463ED3A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D8A05-34B1-3125-D343-847CB6093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F474C-F25A-FF75-99CD-270DCEDBC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C9-1060-DBD2-CBA4-A33069503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801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0258-841D-960F-2EDD-9F2E9EABE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E4E73-B4AF-BF53-8011-B76948372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0FC3C-7277-D49C-D375-FB12F6690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746CE-6394-FBE7-5A68-D5FEEE121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3406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26E09-A695-1EE9-F236-559C6432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C72887-8AC1-528D-E2FE-5A8D77ACB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692E99-13A1-E425-7F30-1A6EF8EAB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B101D-6A9E-1350-8032-2623AD9FD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19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4BCB6-F22F-41C3-B021-858DA859A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01CE5-6190-34DE-B07E-993C28F37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0EDAA-3F6E-18E5-2917-C0BCD262F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E7552-80A3-D277-EFCE-F2755EE56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2843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042D8-8075-7B25-35AF-9FF663E19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3069C-1230-EA9D-C76D-FA5383DD0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33776-D058-C0B8-0B2D-2A4D7FFA8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14E3C-9758-B181-99D4-F7E58FB66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1666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989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CCC21-8DD8-46A0-987C-12C73194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BEC0D-48AD-B0D7-6059-F7F925620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5300F-2CD6-1040-22ED-23B35FEFA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B1F27-5D4D-E9E8-7DF9-3D6597A4C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88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F18D7-B658-E92D-F0BE-5EB844C6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65A8CC-554F-978E-5BE3-E89ADD433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90E5C-153B-EB32-A7E3-55AA4A2BA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569B6-C608-24FD-5BA2-FF223191C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028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21B01-A5A1-3B68-490B-008E2DADF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52A1A-D6FA-8422-C2CC-D5F46B4D1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E71CC-A2E1-16F9-FD22-BDFA8E839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4C6C3-2039-9805-3C40-01F717125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2471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7D48-A81C-4997-EDF4-7B2C42748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69861-DB08-833E-E222-1919CFEFD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45CE66-5974-5145-DA2D-54C03EA4D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5CCFE-30D7-0D30-1D84-B587B15E9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29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A7F98-FBB0-F2BC-9339-168DC964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59322-8A1F-234A-1880-E18A0501B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49C40-3B07-C629-7CCF-A72C73E86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D8419-2C47-6637-5481-5DA2A8782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30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7AB50-0A70-C393-C38C-E9D4ED9D3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5AE4E9-278B-90C7-DB7E-ADC9FB17A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3971B-F721-B569-EF26-89F8DE677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0B4B-70A8-9554-7BF1-5D93D28B8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935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01FE45-899E-BB41-84E1-F9C926A3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BAA789-9981-7C48-9F5A-5471F6CCF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98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DA365C3-0ED0-E347-9B8C-C32751F6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0DFB2F-4B48-7349-AA82-5AC015DC2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7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BBB8B58-2945-0F44-B4A2-696324475D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B42C060-0340-0146-B991-54ECAB7E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1DC9AEE-AD24-9D42-A5DD-EC5D94DEF6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18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EF9F-041F-A048-B125-B6FFAB6C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15B10-413A-8F49-A9C7-9577A5F1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64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D4B7-148B-4147-956E-53FA358B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800CA-AFDA-124B-8415-B84653EF3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738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id="{7EC25F37-7F2B-D64F-B6DD-7C372780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88056" cy="33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7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6BCD3-1FCC-9946-8FA5-285CB088B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76"/>
            <a:ext cx="9144000" cy="2019300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C6373E45-0932-9145-AA11-FF636FAE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FD1B39-C2FD-ED45-9CBA-5BC7DFEE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891A0-606D-1A46-B229-1F0E1D4C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BAFB0-D707-47DF-CD85-1E24E5C60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32000" cy="20130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C76001-4DA0-7A3D-F021-C6007C1D02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8" y="576777"/>
            <a:ext cx="914817" cy="859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EFA68D-AF27-578E-F77D-6B28B09B6F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8611" cy="958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549348-01E0-6562-DF9C-B1C0A1CD33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051982"/>
            <a:ext cx="6270171" cy="20340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E59C216-17AF-6880-8260-04B652D7AA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2D8BE3F-BA62-7B44-8409-A1F0C5A0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89F78F-EAF2-6441-B688-383F28B588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CB477-5C92-B143-9C9D-50049372C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7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37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B0279F6-5931-8F43-BCE0-BC98459A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F420747-82DC-EB40-A5EC-21D051039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F483516-87E8-1949-A4BB-9DDDF75F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772071B-FA0E-E64E-9249-CCDAAAE2AD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4463983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1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CF4AF953-91C1-9048-8818-BE5F20A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C6A921-A9BE-914C-A67D-4F8F074F8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EBF7F4-828B-EE48-B182-70BCB334FC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AC942C1-DD82-EF41-AA8E-3E376789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45E6D96-AC4C-9540-A1AD-DB2DD6A75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20AAB8-8499-464E-AFFB-AB0DFA25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1DAB44-A06E-F045-883E-6EC1E02FF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83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8.png"/><Relationship Id="rId1" Type="http://schemas.openxmlformats.org/officeDocument/2006/relationships/theme" Target="../theme/theme10.xml"/><Relationship Id="rId4" Type="http://schemas.openxmlformats.org/officeDocument/2006/relationships/image" Target="../media/image19.tif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8.png"/><Relationship Id="rId1" Type="http://schemas.openxmlformats.org/officeDocument/2006/relationships/theme" Target="../theme/theme11.xml"/><Relationship Id="rId4" Type="http://schemas.openxmlformats.org/officeDocument/2006/relationships/image" Target="../media/image19.tif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tif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tif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if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tif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military personnel&#10;&#10;Description automatically generated">
            <a:extLst>
              <a:ext uri="{FF2B5EF4-FFF2-40B4-BE49-F238E27FC236}">
                <a16:creationId xmlns:a16="http://schemas.microsoft.com/office/drawing/2014/main" id="{F37EC37F-7C3A-6F98-75BA-06730C25E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FD3804EB-3DAC-5948-A5B9-7DB4FEF1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38" y="378529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0E155-B175-A54B-8B1A-B30790CF2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-3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A5ADE0D-0E04-E540-B578-9260D612CDEE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DCD8E1-5E2A-E64C-827B-6A588C14782B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71126-AF84-2B4C-A19C-4C5F54312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17D14-4473-F847-9DDD-F81EDF10DF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272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D4038371-9CFB-4A48-A3A0-1E00821A2823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D1092D6-CFC0-4D41-B7FA-1C3803A16C5D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83735-5C81-4643-B1DC-E01E8FD0C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CCE52-63C6-6343-A838-9A72AEDCF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500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649CD-41BA-294B-BC0D-BB232EADBF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67" r:id="rId2"/>
    <p:sldLayoutId id="2147483700" r:id="rId3"/>
    <p:sldLayoutId id="214748370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8F28C-760A-E94E-A43E-F0F0C1DC92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1CA350F-B62D-C049-909B-ACEB3B37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E25AF-F88D-AC46-AA14-DC43D25A51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7981D-FA54-0549-ABE4-BA10740C8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BFF38910-56CD-7643-BCAE-518762BC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25" y="2766218"/>
            <a:ext cx="5030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DA0D3-416C-5144-AF7C-767C564C4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" y="0"/>
            <a:ext cx="9140829" cy="6858000"/>
          </a:xfrm>
          <a:prstGeom prst="rect">
            <a:avLst/>
          </a:prstGeom>
        </p:spPr>
      </p:pic>
      <p:sp>
        <p:nvSpPr>
          <p:cNvPr id="9" name="Triángulo 7">
            <a:extLst>
              <a:ext uri="{FF2B5EF4-FFF2-40B4-BE49-F238E27FC236}">
                <a16:creationId xmlns:a16="http://schemas.microsoft.com/office/drawing/2014/main" id="{2FEB8ACB-F208-BC4A-A9D2-C0A0C31DBEF8}"/>
              </a:ext>
            </a:extLst>
          </p:cNvPr>
          <p:cNvSpPr/>
          <p:nvPr userDrawn="1"/>
        </p:nvSpPr>
        <p:spPr>
          <a:xfrm rot="5400000">
            <a:off x="-953504" y="2475497"/>
            <a:ext cx="3814011" cy="1907004"/>
          </a:xfrm>
          <a:prstGeom prst="triangle">
            <a:avLst>
              <a:gd name="adj" fmla="val 50187"/>
            </a:avLst>
          </a:prstGeom>
          <a:solidFill>
            <a:srgbClr val="014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3" y="2946662"/>
            <a:ext cx="1009733" cy="964674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ED64FD1-E2DF-374A-9465-A290FE02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512" y="19643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623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7">
            <a:extLst>
              <a:ext uri="{FF2B5EF4-FFF2-40B4-BE49-F238E27FC236}">
                <a16:creationId xmlns:a16="http://schemas.microsoft.com/office/drawing/2014/main" id="{BDF3BA6F-780A-7706-83FF-6DA3C3F349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6286" y="2789849"/>
            <a:ext cx="4126701" cy="2077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Developing Your Program</a:t>
            </a:r>
          </a:p>
        </p:txBody>
      </p:sp>
      <p:sp>
        <p:nvSpPr>
          <p:cNvPr id="20" name="Title Placeholder 7">
            <a:extLst>
              <a:ext uri="{FF2B5EF4-FFF2-40B4-BE49-F238E27FC236}">
                <a16:creationId xmlns:a16="http://schemas.microsoft.com/office/drawing/2014/main" id="{3C6EB62B-07A3-5BA2-1B71-D9E2AD736D03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21" name="Group 20" descr="Cover design element.">
            <a:extLst>
              <a:ext uri="{FF2B5EF4-FFF2-40B4-BE49-F238E27FC236}">
                <a16:creationId xmlns:a16="http://schemas.microsoft.com/office/drawing/2014/main" id="{86CF9B7F-EB01-CB3D-F320-50246E8D87FD}"/>
              </a:ext>
            </a:extLst>
          </p:cNvPr>
          <p:cNvGrpSpPr/>
          <p:nvPr/>
        </p:nvGrpSpPr>
        <p:grpSpPr>
          <a:xfrm>
            <a:off x="4572000" y="4583476"/>
            <a:ext cx="3819526" cy="131360"/>
            <a:chOff x="6096000" y="4968301"/>
            <a:chExt cx="5092701" cy="17514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43950-7BBA-4298-25AB-FFCF6F018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4968301"/>
              <a:ext cx="5092701" cy="17514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37F2BC-B35D-C224-A4CF-6D974F2C0833}"/>
                </a:ext>
              </a:extLst>
            </p:cNvPr>
            <p:cNvSpPr/>
            <p:nvPr/>
          </p:nvSpPr>
          <p:spPr>
            <a:xfrm>
              <a:off x="7916449" y="4968301"/>
              <a:ext cx="801666" cy="87573"/>
            </a:xfrm>
            <a:prstGeom prst="rect">
              <a:avLst/>
            </a:prstGeom>
            <a:solidFill>
              <a:srgbClr val="174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4" name="Title Placeholder 7">
            <a:extLst>
              <a:ext uri="{FF2B5EF4-FFF2-40B4-BE49-F238E27FC236}">
                <a16:creationId xmlns:a16="http://schemas.microsoft.com/office/drawing/2014/main" id="{C7B3A218-7206-F89D-C4EA-4766AD6E9368}"/>
              </a:ext>
            </a:extLst>
          </p:cNvPr>
          <p:cNvSpPr txBox="1">
            <a:spLocks/>
          </p:cNvSpPr>
          <p:nvPr/>
        </p:nvSpPr>
        <p:spPr>
          <a:xfrm>
            <a:off x="4766287" y="4880225"/>
            <a:ext cx="3930904" cy="7500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defRPr/>
            </a:pPr>
            <a:r>
              <a:rPr lang="en-US" sz="3200" b="0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Edition</a:t>
            </a:r>
          </a:p>
        </p:txBody>
      </p:sp>
      <p:sp>
        <p:nvSpPr>
          <p:cNvPr id="25" name="Title Placeholder 7">
            <a:extLst>
              <a:ext uri="{FF2B5EF4-FFF2-40B4-BE49-F238E27FC236}">
                <a16:creationId xmlns:a16="http://schemas.microsoft.com/office/drawing/2014/main" id="{687B6B2D-1D0D-F3B7-2F41-16B07747C985}"/>
              </a:ext>
            </a:extLst>
          </p:cNvPr>
          <p:cNvSpPr txBox="1">
            <a:spLocks/>
          </p:cNvSpPr>
          <p:nvPr/>
        </p:nvSpPr>
        <p:spPr>
          <a:xfrm>
            <a:off x="543608" y="6566388"/>
            <a:ext cx="2405075" cy="1940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1000" b="0" i="1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Updated July</a:t>
            </a:r>
            <a:r>
              <a:rPr lang="en-US" sz="1000" b="0" i="1">
                <a:solidFill>
                  <a:srgbClr val="004071"/>
                </a:solidFill>
                <a:latin typeface="Arial" panose="020B0604020202020204" pitchFamily="34" charset="0"/>
              </a:rPr>
              <a:t> </a:t>
            </a:r>
            <a:r>
              <a:rPr lang="en-US" sz="1000" b="0" i="1" dirty="0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2025</a:t>
            </a:r>
            <a:endParaRPr lang="en-US" sz="1000" b="0" dirty="0">
              <a:solidFill>
                <a:srgbClr val="00407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2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52393-CE71-0FDD-FC8F-2DD2E9EC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5F2703-10F0-E888-F0F6-1C6F50343E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15736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 Tools: Plan of Action and Milestones</a:t>
            </a:r>
          </a:p>
        </p:txBody>
      </p:sp>
      <p:pic>
        <p:nvPicPr>
          <p:cNvPr id="5" name="Picture 4" descr="Screenshot of Plan of Action and Milestones.">
            <a:extLst>
              <a:ext uri="{FF2B5EF4-FFF2-40B4-BE49-F238E27FC236}">
                <a16:creationId xmlns:a16="http://schemas.microsoft.com/office/drawing/2014/main" id="{A86AC8E7-B05C-63E8-AC9E-9C8FC449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26" y="1266151"/>
            <a:ext cx="4242748" cy="5482101"/>
          </a:xfrm>
          <a:prstGeom prst="rect">
            <a:avLst/>
          </a:prstGeom>
          <a:ln w="3175">
            <a:noFill/>
          </a:ln>
        </p:spPr>
      </p:pic>
      <p:grpSp>
        <p:nvGrpSpPr>
          <p:cNvPr id="3" name="Group 2" descr="Graphic containing the page number.">
            <a:extLst>
              <a:ext uri="{FF2B5EF4-FFF2-40B4-BE49-F238E27FC236}">
                <a16:creationId xmlns:a16="http://schemas.microsoft.com/office/drawing/2014/main" id="{4538C6E1-7673-5DD0-E666-B6049EF7F738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9C5283-6065-B5BF-EA4C-7ABDADC41A59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70EE2E84-CAD4-2E68-91D0-66FBE1D03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96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ACB16-0C22-0588-5913-CDD146DF3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E4F68E-E442-2FFF-B3D1-3F2075371B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15736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 Tools: CFS Program Recordkeeping</a:t>
            </a:r>
          </a:p>
        </p:txBody>
      </p:sp>
      <p:pic>
        <p:nvPicPr>
          <p:cNvPr id="5" name="Picture 4" descr="Screenshot of CFS Program Recordkeeping.">
            <a:extLst>
              <a:ext uri="{FF2B5EF4-FFF2-40B4-BE49-F238E27FC236}">
                <a16:creationId xmlns:a16="http://schemas.microsoft.com/office/drawing/2014/main" id="{0E63E71C-159A-2F55-509C-522B4D7B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443" y="1266151"/>
            <a:ext cx="4297041" cy="5542361"/>
          </a:xfrm>
          <a:prstGeom prst="rect">
            <a:avLst/>
          </a:prstGeom>
          <a:ln w="6350">
            <a:noFill/>
          </a:ln>
        </p:spPr>
      </p:pic>
      <p:grpSp>
        <p:nvGrpSpPr>
          <p:cNvPr id="3" name="Group 2" descr="Graphic containing the page number.">
            <a:extLst>
              <a:ext uri="{FF2B5EF4-FFF2-40B4-BE49-F238E27FC236}">
                <a16:creationId xmlns:a16="http://schemas.microsoft.com/office/drawing/2014/main" id="{F492D878-A69E-79DB-A492-B2A66C1FDF8A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D11B94-0E68-781B-D651-D753FB50E015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32D8D381-89D1-DB99-0905-C295002D2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7CEF-131A-48ED-D249-963F7962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D17DAA-DD70-F7ED-EBD4-3E9AEE4CD6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15736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 Tools: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Marketing Your Program Activity</a:t>
            </a:r>
          </a:p>
        </p:txBody>
      </p:sp>
      <p:pic>
        <p:nvPicPr>
          <p:cNvPr id="5" name="Picture 4" descr="A sign that says “Welcome to Fabulous Command Financial Specialist.”">
            <a:extLst>
              <a:ext uri="{FF2B5EF4-FFF2-40B4-BE49-F238E27FC236}">
                <a16:creationId xmlns:a16="http://schemas.microsoft.com/office/drawing/2014/main" id="{506BA84E-8954-22C8-48D3-C5D7376A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89" y="1463369"/>
            <a:ext cx="6507801" cy="5031805"/>
          </a:xfrm>
          <a:prstGeom prst="rect">
            <a:avLst/>
          </a:prstGeom>
        </p:spPr>
      </p:pic>
      <p:grpSp>
        <p:nvGrpSpPr>
          <p:cNvPr id="3" name="Group 2" descr="Graphic containing the page number.">
            <a:extLst>
              <a:ext uri="{FF2B5EF4-FFF2-40B4-BE49-F238E27FC236}">
                <a16:creationId xmlns:a16="http://schemas.microsoft.com/office/drawing/2014/main" id="{9D27A19D-884B-2270-8887-8EDE2214DDF8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C06E163-BF8C-DCC6-E00F-3F614350C6F8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3C851D8F-5B96-C11F-B210-3DF3F9652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52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B5FE4-2BE3-79E8-3839-2A20397CE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C6A10C-5D98-805F-BC1B-BEF5F24E0F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 Tools: Command Briefs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BE92C9-2539-4860-D57A-B3D6BF24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Command Leadership</a:t>
            </a:r>
          </a:p>
          <a:p>
            <a:pPr lvl="1"/>
            <a:r>
              <a:rPr lang="en-US" dirty="0">
                <a:solidFill>
                  <a:srgbClr val="00416D"/>
                </a:solidFill>
              </a:rPr>
              <a:t>Audience: Command senior leadership</a:t>
            </a:r>
          </a:p>
          <a:p>
            <a:pPr lvl="1"/>
            <a:r>
              <a:rPr lang="en-US" dirty="0">
                <a:solidFill>
                  <a:srgbClr val="00416D"/>
                </a:solidFill>
              </a:rPr>
              <a:t>Content: Goals, expectations, and trends for your program</a:t>
            </a:r>
          </a:p>
          <a:p>
            <a:r>
              <a:rPr lang="en-US" dirty="0">
                <a:solidFill>
                  <a:srgbClr val="00416D"/>
                </a:solidFill>
              </a:rPr>
              <a:t>Command Indoctrination (INDOC)</a:t>
            </a:r>
          </a:p>
          <a:p>
            <a:pPr lvl="1"/>
            <a:r>
              <a:rPr lang="en-US" dirty="0">
                <a:solidFill>
                  <a:srgbClr val="00416D"/>
                </a:solidFill>
              </a:rPr>
              <a:t>Audience: New command members</a:t>
            </a:r>
          </a:p>
          <a:p>
            <a:pPr lvl="1"/>
            <a:r>
              <a:rPr lang="en-US" dirty="0">
                <a:solidFill>
                  <a:srgbClr val="00416D"/>
                </a:solidFill>
              </a:rPr>
              <a:t>Content: Financial training and resources offered at the command</a:t>
            </a:r>
          </a:p>
        </p:txBody>
      </p:sp>
      <p:pic>
        <p:nvPicPr>
          <p:cNvPr id="4" name="Picture 3" descr="Image of a service member teaching a course.">
            <a:extLst>
              <a:ext uri="{FF2B5EF4-FFF2-40B4-BE49-F238E27FC236}">
                <a16:creationId xmlns:a16="http://schemas.microsoft.com/office/drawing/2014/main" id="{8F15E2CB-7293-8993-0158-CFBA40B8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54" y="4462658"/>
            <a:ext cx="3459724" cy="212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82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88A83-EC1F-E0DE-56C9-9B8E6F58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DC6DA7-33C7-DF44-5575-C8F07C4D95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Making Your Program Inspection Ready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A85E44-ED1B-8D38-7169-88CE9FB2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Instructions and Policies</a:t>
            </a:r>
          </a:p>
          <a:p>
            <a:r>
              <a:rPr lang="en-US" dirty="0">
                <a:solidFill>
                  <a:srgbClr val="00416D"/>
                </a:solidFill>
              </a:rPr>
              <a:t>CFS Team Qualifications, Trainings, &amp; Records</a:t>
            </a:r>
          </a:p>
          <a:p>
            <a:r>
              <a:rPr lang="en-US" dirty="0">
                <a:solidFill>
                  <a:srgbClr val="00416D"/>
                </a:solidFill>
              </a:rPr>
              <a:t>Program Documentation</a:t>
            </a:r>
          </a:p>
          <a:p>
            <a:r>
              <a:rPr lang="en-US" dirty="0">
                <a:solidFill>
                  <a:srgbClr val="00416D"/>
                </a:solidFill>
              </a:rPr>
              <a:t>Administrative Notes</a:t>
            </a:r>
          </a:p>
        </p:txBody>
      </p:sp>
      <p:pic>
        <p:nvPicPr>
          <p:cNvPr id="13" name="Picture 12" descr="Service member looking a clipboard.">
            <a:extLst>
              <a:ext uri="{FF2B5EF4-FFF2-40B4-BE49-F238E27FC236}">
                <a16:creationId xmlns:a16="http://schemas.microsoft.com/office/drawing/2014/main" id="{A25B645A-8167-64FD-6E2B-0E71303E5D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84940" y="4238859"/>
            <a:ext cx="3174119" cy="211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 descr="Graphic containing the page number.">
            <a:extLst>
              <a:ext uri="{FF2B5EF4-FFF2-40B4-BE49-F238E27FC236}">
                <a16:creationId xmlns:a16="http://schemas.microsoft.com/office/drawing/2014/main" id="{46D3AA59-CB8B-4989-64A9-579C1CD8A269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284D81E9-334C-1621-B022-7C0CE6FEF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941178-63CD-D37C-042D-1F3733C1B54F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323A8BA4-13DD-1F87-028E-383AD46F4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227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26EF2-D464-B8C7-F259-1DD50BFB0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8788238-E727-456B-F05E-7A1FD79270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91278" y="94950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Using Virtual Resources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0D5C1E-A19B-C566-D243-3409B0DE4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418" y="1295004"/>
            <a:ext cx="665432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CFS Virtual Resources</a:t>
            </a:r>
            <a:endParaRPr lang="en-US" u="sng" dirty="0">
              <a:solidFill>
                <a:srgbClr val="00416D"/>
              </a:solidFill>
            </a:endParaRPr>
          </a:p>
          <a:p>
            <a:r>
              <a:rPr lang="en-US" dirty="0">
                <a:solidFill>
                  <a:srgbClr val="00416D"/>
                </a:solidFill>
              </a:rPr>
              <a:t>Virtual repository for approved curriculum</a:t>
            </a:r>
          </a:p>
          <a:p>
            <a:r>
              <a:rPr lang="en-US" dirty="0">
                <a:solidFill>
                  <a:srgbClr val="00416D"/>
                </a:solidFill>
              </a:rPr>
              <a:t>Program support material</a:t>
            </a:r>
          </a:p>
          <a:p>
            <a:r>
              <a:rPr lang="en-US" dirty="0">
                <a:solidFill>
                  <a:srgbClr val="00416D"/>
                </a:solidFill>
              </a:rPr>
              <a:t>Service Touchpoints/FEAPs material</a:t>
            </a:r>
          </a:p>
          <a:p>
            <a:pPr marL="0" indent="0">
              <a:buNone/>
            </a:pPr>
            <a:endParaRPr lang="en-US" dirty="0">
              <a:solidFill>
                <a:srgbClr val="00416D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416D"/>
                </a:solidFill>
              </a:rPr>
              <a:t>CFSs may only use their branch of service's approved PFM Standardized Curriculum and Touchpoint/FEAP Curriculum. CFSs are not authorized to use any other material.</a:t>
            </a:r>
          </a:p>
        </p:txBody>
      </p:sp>
      <p:pic>
        <p:nvPicPr>
          <p:cNvPr id="19" name="Picture 18" descr="Graphic depicting the Office of Financial Readiness Learning Resource Library.">
            <a:extLst>
              <a:ext uri="{FF2B5EF4-FFF2-40B4-BE49-F238E27FC236}">
                <a16:creationId xmlns:a16="http://schemas.microsoft.com/office/drawing/2014/main" id="{403BB493-5D83-FF7F-877A-BF8552F18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71" y="5151156"/>
            <a:ext cx="2390177" cy="136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QR code.">
            <a:extLst>
              <a:ext uri="{FF2B5EF4-FFF2-40B4-BE49-F238E27FC236}">
                <a16:creationId xmlns:a16="http://schemas.microsoft.com/office/drawing/2014/main" id="{5C4383A2-CB1C-5D18-4F86-353EE03F8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83" y="5148545"/>
            <a:ext cx="1367833" cy="13707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 descr="Graphic containing the page number.">
            <a:extLst>
              <a:ext uri="{FF2B5EF4-FFF2-40B4-BE49-F238E27FC236}">
                <a16:creationId xmlns:a16="http://schemas.microsoft.com/office/drawing/2014/main" id="{815479FB-3132-8C6A-798D-A99E39154ECA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C4D8D014-3F9D-5777-897D-DB6DFCD38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C2FEEF-C48C-06B9-3A7A-789A83AB3607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5A360366-E8D8-9A9B-AA14-85CAC4223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54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6B755-013B-D708-458C-D4DDDA2A0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0A9160-008A-60F7-509D-697BC898E7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91278" y="94950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Using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Virtual Resources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16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Screenshot of the Command Financial Specialist Materials.">
            <a:extLst>
              <a:ext uri="{FF2B5EF4-FFF2-40B4-BE49-F238E27FC236}">
                <a16:creationId xmlns:a16="http://schemas.microsoft.com/office/drawing/2014/main" id="{66FEA1B3-71AC-EB43-2BB0-993535728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71" y="4683834"/>
            <a:ext cx="3042590" cy="1859837"/>
          </a:xfrm>
          <a:prstGeom prst="rect">
            <a:avLst/>
          </a:prstGeom>
          <a:ln>
            <a:solidFill>
              <a:srgbClr val="00407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The MarineNet logo.">
            <a:extLst>
              <a:ext uri="{FF2B5EF4-FFF2-40B4-BE49-F238E27FC236}">
                <a16:creationId xmlns:a16="http://schemas.microsoft.com/office/drawing/2014/main" id="{D0FD070F-35B0-E3D7-7F6E-CF4F6D50E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08" y="5294704"/>
            <a:ext cx="2933333" cy="6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4412F1-98F6-78FF-E5B8-2A08F7410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223" y="1346835"/>
            <a:ext cx="6491817" cy="49162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USMC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MarineNet</a:t>
            </a:r>
            <a:endParaRPr lang="en-US" u="sng" dirty="0">
              <a:solidFill>
                <a:srgbClr val="00416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416D"/>
                </a:solidFill>
              </a:rPr>
              <a:t>Within the CFS Materials on </a:t>
            </a:r>
            <a:r>
              <a:rPr lang="en-US" dirty="0" err="1">
                <a:solidFill>
                  <a:srgbClr val="00416D"/>
                </a:solidFill>
              </a:rPr>
              <a:t>MarineNet</a:t>
            </a:r>
            <a:r>
              <a:rPr lang="en-US" dirty="0">
                <a:solidFill>
                  <a:srgbClr val="00416D"/>
                </a:solidFill>
              </a:rPr>
              <a:t> there are 67 classes available to conduct, including FEAPs and CFS Resources</a:t>
            </a:r>
          </a:p>
          <a:p>
            <a:pPr marL="0" indent="0">
              <a:buNone/>
            </a:pPr>
            <a:endParaRPr lang="en-US" dirty="0">
              <a:solidFill>
                <a:srgbClr val="00416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416D"/>
                </a:solidFill>
              </a:rPr>
              <a:t>Please review the classes, to become familiar with the material, should you be asked to present on the various topics</a:t>
            </a:r>
          </a:p>
          <a:p>
            <a:pPr marL="0" indent="0">
              <a:buNone/>
            </a:pPr>
            <a:endParaRPr lang="en-US" dirty="0">
              <a:solidFill>
                <a:srgbClr val="0041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5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1F455-0B0D-3FFC-6BF9-3C49F0FE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637108-AFA9-F687-7CA9-39203E8D21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MyNavyFamily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Learning Management System</a:t>
            </a:r>
          </a:p>
        </p:txBody>
      </p:sp>
      <p:pic>
        <p:nvPicPr>
          <p:cNvPr id="10" name="Picture 9" descr="Screenshot of the Command Financial Specialist Portal.">
            <a:extLst>
              <a:ext uri="{FF2B5EF4-FFF2-40B4-BE49-F238E27FC236}">
                <a16:creationId xmlns:a16="http://schemas.microsoft.com/office/drawing/2014/main" id="{FCE9313F-4DC6-2ACD-5FF0-76B43680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87" y="1628773"/>
            <a:ext cx="4207743" cy="24562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CFS Portal">
            <a:extLst>
              <a:ext uri="{FF2B5EF4-FFF2-40B4-BE49-F238E27FC236}">
                <a16:creationId xmlns:a16="http://schemas.microsoft.com/office/drawing/2014/main" id="{A181B84E-080F-FA02-72ED-BCD8C731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56" y="1628773"/>
            <a:ext cx="2397714" cy="19199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raphic depicting a globe and money and &quot;Making the most of your overseas pay&quot;.">
            <a:extLst>
              <a:ext uri="{FF2B5EF4-FFF2-40B4-BE49-F238E27FC236}">
                <a16:creationId xmlns:a16="http://schemas.microsoft.com/office/drawing/2014/main" id="{E5F10E70-BA58-1C6D-D5A4-626040A32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87" y="4324864"/>
            <a:ext cx="1152268" cy="1152268"/>
          </a:xfrm>
          <a:prstGeom prst="rect">
            <a:avLst/>
          </a:prstGeom>
        </p:spPr>
      </p:pic>
      <p:pic>
        <p:nvPicPr>
          <p:cNvPr id="21" name="Picture 20" descr="Graphic depicting the TSP logo and &quot;TSP Essentials for Navy Life&quot;.">
            <a:extLst>
              <a:ext uri="{FF2B5EF4-FFF2-40B4-BE49-F238E27FC236}">
                <a16:creationId xmlns:a16="http://schemas.microsoft.com/office/drawing/2014/main" id="{6B5B1147-3F72-F10F-F543-90D5C3632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841" y="4334797"/>
            <a:ext cx="1152268" cy="1152268"/>
          </a:xfrm>
          <a:prstGeom prst="rect">
            <a:avLst/>
          </a:prstGeom>
        </p:spPr>
      </p:pic>
      <p:pic>
        <p:nvPicPr>
          <p:cNvPr id="14" name="Picture 13" descr="Graphic depicting baby boots and money and &quot;Booties &amp; Budgets&quot; and &quot;Welcoming your first child and baby proofing your finances&quot;.">
            <a:extLst>
              <a:ext uri="{FF2B5EF4-FFF2-40B4-BE49-F238E27FC236}">
                <a16:creationId xmlns:a16="http://schemas.microsoft.com/office/drawing/2014/main" id="{AB7EDE60-4D44-C5C1-0D39-B1C3AA96D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104" y="4344840"/>
            <a:ext cx="1142336" cy="1142336"/>
          </a:xfrm>
          <a:prstGeom prst="rect">
            <a:avLst/>
          </a:prstGeom>
        </p:spPr>
      </p:pic>
      <p:pic>
        <p:nvPicPr>
          <p:cNvPr id="18" name="Picture 17" descr="Graphic depicting money going into a piggy back and &quot;PCS and your pocketbook&quot;.">
            <a:extLst>
              <a:ext uri="{FF2B5EF4-FFF2-40B4-BE49-F238E27FC236}">
                <a16:creationId xmlns:a16="http://schemas.microsoft.com/office/drawing/2014/main" id="{0DB011B2-A859-897C-BBA0-8900154B6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643" y="4344840"/>
            <a:ext cx="1142335" cy="1142335"/>
          </a:xfrm>
          <a:prstGeom prst="rect">
            <a:avLst/>
          </a:prstGeom>
        </p:spPr>
      </p:pic>
      <p:pic>
        <p:nvPicPr>
          <p:cNvPr id="15" name="Picture 14" descr="Graphic depicting a service member climbing and &quot;Climbing the ranks&quot; and &quot;Your Financial Guide to Promotions&quot;.">
            <a:extLst>
              <a:ext uri="{FF2B5EF4-FFF2-40B4-BE49-F238E27FC236}">
                <a16:creationId xmlns:a16="http://schemas.microsoft.com/office/drawing/2014/main" id="{461669DD-AB0D-2AE2-5F5C-FA5187C46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4538" y="5605444"/>
            <a:ext cx="1142336" cy="1142336"/>
          </a:xfrm>
          <a:prstGeom prst="rect">
            <a:avLst/>
          </a:prstGeom>
        </p:spPr>
      </p:pic>
      <p:pic>
        <p:nvPicPr>
          <p:cNvPr id="19" name="Picture 18" descr="Graphic depicting money and &quot;Planning Your Financial Future.&quot;">
            <a:extLst>
              <a:ext uri="{FF2B5EF4-FFF2-40B4-BE49-F238E27FC236}">
                <a16:creationId xmlns:a16="http://schemas.microsoft.com/office/drawing/2014/main" id="{F568D62D-E533-6651-C57D-65FDBB447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9564" y="5605444"/>
            <a:ext cx="1142226" cy="1142226"/>
          </a:xfrm>
          <a:prstGeom prst="rect">
            <a:avLst/>
          </a:prstGeom>
        </p:spPr>
      </p:pic>
      <p:pic>
        <p:nvPicPr>
          <p:cNvPr id="20" name="Picture 19" descr="Graphic depicting a service member saluting the flag and &quot;SCRA Q&amp;A&quot;.">
            <a:extLst>
              <a:ext uri="{FF2B5EF4-FFF2-40B4-BE49-F238E27FC236}">
                <a16:creationId xmlns:a16="http://schemas.microsoft.com/office/drawing/2014/main" id="{A5CB6BF8-D6A2-A476-F6B1-79B269A335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8475" y="5595402"/>
            <a:ext cx="1142335" cy="1142335"/>
          </a:xfrm>
          <a:prstGeom prst="rect">
            <a:avLst/>
          </a:prstGeom>
        </p:spPr>
      </p:pic>
      <p:pic>
        <p:nvPicPr>
          <p:cNvPr id="11" name="Picture 10" descr="QR code.">
            <a:extLst>
              <a:ext uri="{FF2B5EF4-FFF2-40B4-BE49-F238E27FC236}">
                <a16:creationId xmlns:a16="http://schemas.microsoft.com/office/drawing/2014/main" id="{E5BB6A32-8745-FCD7-DB19-45C81B9143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978" y="5229227"/>
            <a:ext cx="1243692" cy="1213209"/>
          </a:xfrm>
          <a:prstGeom prst="rect">
            <a:avLst/>
          </a:prstGeom>
          <a:ln>
            <a:solidFill>
              <a:srgbClr val="00407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10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0D35-6135-00F1-5F9F-2D387EC6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18964-000F-A06E-3E80-1B38519DBF4C}"/>
              </a:ext>
            </a:extLst>
          </p:cNvPr>
          <p:cNvSpPr txBox="1">
            <a:spLocks/>
          </p:cNvSpPr>
          <p:nvPr/>
        </p:nvSpPr>
        <p:spPr>
          <a:xfrm>
            <a:off x="2291278" y="94950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Using Virtual Resources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517D45-4311-C817-116E-BC32390FDF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43965" y="972835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USCG PFMP Registry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3C30F9-9FDF-8AF1-2409-197C08CF7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61" y="2076152"/>
            <a:ext cx="3410386" cy="4486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rgbClr val="00416D"/>
                </a:solidFill>
              </a:rPr>
              <a:t>Points of utilizing the Registry:</a:t>
            </a:r>
          </a:p>
          <a:p>
            <a:r>
              <a:rPr lang="en-US" sz="2000" dirty="0">
                <a:solidFill>
                  <a:srgbClr val="00416D"/>
                </a:solidFill>
              </a:rPr>
              <a:t>CFS submit separate worksheets for all their assigned units monthly.</a:t>
            </a:r>
          </a:p>
          <a:p>
            <a:r>
              <a:rPr lang="en-US" sz="2000" dirty="0">
                <a:solidFill>
                  <a:srgbClr val="00416D"/>
                </a:solidFill>
              </a:rPr>
              <a:t>Submit worksheets even if no training or contacts occurred.</a:t>
            </a:r>
          </a:p>
          <a:p>
            <a:r>
              <a:rPr lang="en-US" sz="2000" dirty="0">
                <a:solidFill>
                  <a:srgbClr val="00416D"/>
                </a:solidFill>
              </a:rPr>
              <a:t>Final monthly worksheet submitted by 10th of each month following the reporting month.</a:t>
            </a:r>
          </a:p>
        </p:txBody>
      </p:sp>
      <p:pic>
        <p:nvPicPr>
          <p:cNvPr id="7" name="Picture 6" descr="Screenshot of the Coast Guard website.">
            <a:extLst>
              <a:ext uri="{FF2B5EF4-FFF2-40B4-BE49-F238E27FC236}">
                <a16:creationId xmlns:a16="http://schemas.microsoft.com/office/drawing/2014/main" id="{721E1E98-D257-0849-D03E-E4E71CCD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3" y="2018184"/>
            <a:ext cx="2576083" cy="1865144"/>
          </a:xfrm>
          <a:prstGeom prst="rect">
            <a:avLst/>
          </a:prstGeom>
          <a:ln>
            <a:solidFill>
              <a:srgbClr val="00407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928B91-2BB2-14AA-311B-5D76F30F846C}"/>
              </a:ext>
            </a:extLst>
          </p:cNvPr>
          <p:cNvSpPr txBox="1">
            <a:spLocks/>
          </p:cNvSpPr>
          <p:nvPr/>
        </p:nvSpPr>
        <p:spPr>
          <a:xfrm>
            <a:off x="5558889" y="4154480"/>
            <a:ext cx="2876893" cy="21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416D"/>
                </a:solidFill>
              </a:rPr>
              <a:t>Submit your CFS certificate to your Training Officer and ask them to enter your CFS Competency Code into Direct Access.</a:t>
            </a:r>
          </a:p>
        </p:txBody>
      </p:sp>
    </p:spTree>
    <p:extLst>
      <p:ext uri="{BB962C8B-B14F-4D97-AF65-F5344CB8AC3E}">
        <p14:creationId xmlns:p14="http://schemas.microsoft.com/office/powerpoint/2010/main" val="3487844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0437-DD9B-22EE-09A8-5631DA086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765CC06-297A-7C56-F6B7-A0686E5251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Touchpoints/FEAPs</a:t>
            </a:r>
          </a:p>
        </p:txBody>
      </p:sp>
      <p:pic>
        <p:nvPicPr>
          <p:cNvPr id="5" name="Picture 4" descr="Image of the Navy seal.">
            <a:extLst>
              <a:ext uri="{FF2B5EF4-FFF2-40B4-BE49-F238E27FC236}">
                <a16:creationId xmlns:a16="http://schemas.microsoft.com/office/drawing/2014/main" id="{14639F77-E883-696F-CCE0-4C9DFF92D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255" y="1486931"/>
            <a:ext cx="832757" cy="832757"/>
          </a:xfrm>
          <a:prstGeom prst="rect">
            <a:avLst/>
          </a:prstGeom>
        </p:spPr>
      </p:pic>
      <p:pic>
        <p:nvPicPr>
          <p:cNvPr id="8" name="Picture 7" descr="Image of the Marine Corps seal.">
            <a:extLst>
              <a:ext uri="{FF2B5EF4-FFF2-40B4-BE49-F238E27FC236}">
                <a16:creationId xmlns:a16="http://schemas.microsoft.com/office/drawing/2014/main" id="{1A69EA7E-9AFC-1860-28E0-7E809271C4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012" y="1486931"/>
            <a:ext cx="832757" cy="832757"/>
          </a:xfrm>
          <a:prstGeom prst="ellipse">
            <a:avLst/>
          </a:prstGeom>
        </p:spPr>
      </p:pic>
      <p:pic>
        <p:nvPicPr>
          <p:cNvPr id="13" name="Picture 12" descr="Image of the Coast Guard seal.">
            <a:extLst>
              <a:ext uri="{FF2B5EF4-FFF2-40B4-BE49-F238E27FC236}">
                <a16:creationId xmlns:a16="http://schemas.microsoft.com/office/drawing/2014/main" id="{42B71877-54D3-7B38-41FC-CE27C3FCBE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768" y="1486931"/>
            <a:ext cx="832757" cy="83275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A6E835-7EA4-B79E-6B09-2A0B0EB3667D}"/>
              </a:ext>
            </a:extLst>
          </p:cNvPr>
          <p:cNvSpPr/>
          <p:nvPr/>
        </p:nvSpPr>
        <p:spPr>
          <a:xfrm>
            <a:off x="421273" y="2380282"/>
            <a:ext cx="2838723" cy="3833061"/>
          </a:xfrm>
          <a:prstGeom prst="roundRect">
            <a:avLst/>
          </a:prstGeom>
          <a:solidFill>
            <a:srgbClr val="004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USN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Material Location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DoD LRL-APAN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Completion Options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1-on-1 with a PFM or CFS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Training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Virtual Self-paced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Self-paced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MyNavy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Financial Literacy Mobile APP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Navy eLearning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0449302-1A5D-269C-DCDA-1D6FA084B3AC}"/>
              </a:ext>
            </a:extLst>
          </p:cNvPr>
          <p:cNvSpPr/>
          <p:nvPr/>
        </p:nvSpPr>
        <p:spPr>
          <a:xfrm>
            <a:off x="3307030" y="2380283"/>
            <a:ext cx="2838723" cy="3833060"/>
          </a:xfrm>
          <a:prstGeom prst="roundRect">
            <a:avLst/>
          </a:prstGeom>
          <a:solidFill>
            <a:srgbClr val="AB34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USMC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Material Location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Marine Net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Completion Options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1-on-1 with a PFM or CFS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Training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Self-paced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Self-paced Options at This Time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736" indent="-173736"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FC08300-1472-DA77-6354-A06FF7296226}"/>
              </a:ext>
            </a:extLst>
          </p:cNvPr>
          <p:cNvSpPr/>
          <p:nvPr/>
        </p:nvSpPr>
        <p:spPr>
          <a:xfrm>
            <a:off x="6192786" y="2380282"/>
            <a:ext cx="2838723" cy="3835749"/>
          </a:xfrm>
          <a:prstGeom prst="roundRect">
            <a:avLst/>
          </a:prstGeom>
          <a:solidFill>
            <a:srgbClr val="0041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USCG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Material Location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DoD LRL-APAN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Completion Options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1-on-1 with a PFM or CFS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Training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Self-paced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USCG Online World of Learning (OWL)</a:t>
            </a:r>
          </a:p>
          <a:p>
            <a:pPr marL="173736" indent="-173736"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Graphic containing the page number.">
            <a:extLst>
              <a:ext uri="{FF2B5EF4-FFF2-40B4-BE49-F238E27FC236}">
                <a16:creationId xmlns:a16="http://schemas.microsoft.com/office/drawing/2014/main" id="{3B31BD98-F23A-D140-1A22-780DA24826CB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9B3F2239-96AC-E1A9-338A-D4799EEA0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8472CFC-AB5F-BD3B-015B-5626EF2BDD4C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EFE7AB6A-8829-9238-B2CA-D03147E83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25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DA875-281B-A736-2854-FC8DE174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E43B9A-7DA1-4A15-79B9-8F4E6D087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4303" y="4313031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706E07-F947-2621-7781-DCC4A9439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4303" y="5655059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686C45-8927-271B-5F4F-1C3EF207DB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928B8-D45F-4834-7786-7E85E2FE0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0" y="1628975"/>
            <a:ext cx="6116263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6848B-495B-0922-090E-EC7C30660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69" y="2971003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200FB7-2744-8735-63F0-8D75B13646AA}"/>
              </a:ext>
            </a:extLst>
          </p:cNvPr>
          <p:cNvSpPr txBox="1">
            <a:spLocks/>
          </p:cNvSpPr>
          <p:nvPr/>
        </p:nvSpPr>
        <p:spPr>
          <a:xfrm>
            <a:off x="2337271" y="1563856"/>
            <a:ext cx="6481426" cy="498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pc="-30" dirty="0">
                <a:solidFill>
                  <a:srgbClr val="00416D"/>
                </a:solidFill>
              </a:rPr>
              <a:t>“CFS Responsibilities” Activity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Steps to Developing Your Program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Program Tools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Making Your Program Inspection Ready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Using Virtual Resources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Touchpoints and FEAPs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Survivor Benefit Plan (SBP)</a:t>
            </a:r>
          </a:p>
        </p:txBody>
      </p:sp>
    </p:spTree>
    <p:extLst>
      <p:ext uri="{BB962C8B-B14F-4D97-AF65-F5344CB8AC3E}">
        <p14:creationId xmlns:p14="http://schemas.microsoft.com/office/powerpoint/2010/main" val="283408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86FA4-B35D-7266-B4F9-F79BEE21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76BA50E-F991-C3B8-44BF-15D6BA20F1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58210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Touchpoints/FEAPs Material</a:t>
            </a:r>
          </a:p>
        </p:txBody>
      </p:sp>
      <p:pic>
        <p:nvPicPr>
          <p:cNvPr id="7" name="Picture 6" descr="Screenshot of the Pre-Deployment Member Checklist.">
            <a:extLst>
              <a:ext uri="{FF2B5EF4-FFF2-40B4-BE49-F238E27FC236}">
                <a16:creationId xmlns:a16="http://schemas.microsoft.com/office/drawing/2014/main" id="{530BD150-DF3E-9071-E798-BC8A35997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1076">
            <a:off x="749220" y="2372597"/>
            <a:ext cx="2874688" cy="37394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shot of the Pre-Deployment My Checklist.">
            <a:extLst>
              <a:ext uri="{FF2B5EF4-FFF2-40B4-BE49-F238E27FC236}">
                <a16:creationId xmlns:a16="http://schemas.microsoft.com/office/drawing/2014/main" id="{C6C7A478-5541-7AFE-15F2-0BF82AA2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190" y="1651243"/>
            <a:ext cx="2981673" cy="38381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shot of the Pre-Deployment Counselee Checklist.">
            <a:extLst>
              <a:ext uri="{FF2B5EF4-FFF2-40B4-BE49-F238E27FC236}">
                <a16:creationId xmlns:a16="http://schemas.microsoft.com/office/drawing/2014/main" id="{7D15A429-59B9-B99F-5BDD-9D7C5AED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6586">
            <a:off x="5468176" y="2160388"/>
            <a:ext cx="3046907" cy="39781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476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E5AAD-EB27-5FBB-B206-E29A18F5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2BA3416-AEA1-B34A-0DED-DD3FD2D7B8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 Plan Video</a:t>
            </a:r>
          </a:p>
        </p:txBody>
      </p:sp>
      <p:pic>
        <p:nvPicPr>
          <p:cNvPr id="5" name="Picture 4" descr="The Survivor Benefit Plan logo.">
            <a:extLst>
              <a:ext uri="{FF2B5EF4-FFF2-40B4-BE49-F238E27FC236}">
                <a16:creationId xmlns:a16="http://schemas.microsoft.com/office/drawing/2014/main" id="{24F3851B-DCB5-26E4-FDCC-A2709EBA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71" y="1869914"/>
            <a:ext cx="5880848" cy="40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8675C-594E-2551-FC79-EDE27489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90DBAB-2FDD-8F02-45DB-685485B454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584484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 Plan </a:t>
            </a:r>
            <a:r>
              <a:rPr lang="en-US" dirty="0"/>
              <a:t>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Active Duty</a:t>
            </a:r>
          </a:p>
        </p:txBody>
      </p:sp>
      <p:grpSp>
        <p:nvGrpSpPr>
          <p:cNvPr id="2" name="Group 1" descr="Graphic depicting Survivor Benefit Plan Active Duty.">
            <a:extLst>
              <a:ext uri="{FF2B5EF4-FFF2-40B4-BE49-F238E27FC236}">
                <a16:creationId xmlns:a16="http://schemas.microsoft.com/office/drawing/2014/main" id="{B516A5B9-F7B8-9350-4623-1832C0DECBBE}"/>
              </a:ext>
            </a:extLst>
          </p:cNvPr>
          <p:cNvGrpSpPr/>
          <p:nvPr/>
        </p:nvGrpSpPr>
        <p:grpSpPr>
          <a:xfrm>
            <a:off x="1659036" y="1391246"/>
            <a:ext cx="7373664" cy="4877035"/>
            <a:chOff x="1659036" y="1391246"/>
            <a:chExt cx="7373664" cy="487703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455797-67E1-1F98-8E1C-D71437C7C3F3}"/>
                </a:ext>
              </a:extLst>
            </p:cNvPr>
            <p:cNvSpPr/>
            <p:nvPr/>
          </p:nvSpPr>
          <p:spPr>
            <a:xfrm>
              <a:off x="6738475" y="1438862"/>
              <a:ext cx="2294225" cy="4829417"/>
            </a:xfrm>
            <a:custGeom>
              <a:avLst/>
              <a:gdLst>
                <a:gd name="connsiteX0" fmla="*/ 0 w 1826986"/>
                <a:gd name="connsiteY0" fmla="*/ 182699 h 4064000"/>
                <a:gd name="connsiteX1" fmla="*/ 182699 w 1826986"/>
                <a:gd name="connsiteY1" fmla="*/ 0 h 4064000"/>
                <a:gd name="connsiteX2" fmla="*/ 1644287 w 1826986"/>
                <a:gd name="connsiteY2" fmla="*/ 0 h 4064000"/>
                <a:gd name="connsiteX3" fmla="*/ 1826986 w 1826986"/>
                <a:gd name="connsiteY3" fmla="*/ 182699 h 4064000"/>
                <a:gd name="connsiteX4" fmla="*/ 1826986 w 1826986"/>
                <a:gd name="connsiteY4" fmla="*/ 3881301 h 4064000"/>
                <a:gd name="connsiteX5" fmla="*/ 1644287 w 1826986"/>
                <a:gd name="connsiteY5" fmla="*/ 4064000 h 4064000"/>
                <a:gd name="connsiteX6" fmla="*/ 182699 w 1826986"/>
                <a:gd name="connsiteY6" fmla="*/ 4064000 h 4064000"/>
                <a:gd name="connsiteX7" fmla="*/ 0 w 1826986"/>
                <a:gd name="connsiteY7" fmla="*/ 3881301 h 4064000"/>
                <a:gd name="connsiteX8" fmla="*/ 0 w 1826986"/>
                <a:gd name="connsiteY8" fmla="*/ 182699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86" h="4064000">
                  <a:moveTo>
                    <a:pt x="0" y="182699"/>
                  </a:moveTo>
                  <a:cubicBezTo>
                    <a:pt x="0" y="81797"/>
                    <a:pt x="81797" y="0"/>
                    <a:pt x="182699" y="0"/>
                  </a:cubicBezTo>
                  <a:lnTo>
                    <a:pt x="1644287" y="0"/>
                  </a:lnTo>
                  <a:cubicBezTo>
                    <a:pt x="1745189" y="0"/>
                    <a:pt x="1826986" y="81797"/>
                    <a:pt x="1826986" y="182699"/>
                  </a:cubicBezTo>
                  <a:lnTo>
                    <a:pt x="1826986" y="3881301"/>
                  </a:lnTo>
                  <a:cubicBezTo>
                    <a:pt x="1826986" y="3982203"/>
                    <a:pt x="1745189" y="4064000"/>
                    <a:pt x="1644287" y="4064000"/>
                  </a:cubicBezTo>
                  <a:lnTo>
                    <a:pt x="182699" y="4064000"/>
                  </a:lnTo>
                  <a:cubicBezTo>
                    <a:pt x="81797" y="4064000"/>
                    <a:pt x="0" y="3982203"/>
                    <a:pt x="0" y="3881301"/>
                  </a:cubicBezTo>
                  <a:lnTo>
                    <a:pt x="0" y="182699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3143504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200" kern="12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64F8127-DFF8-98C4-9E24-7E15ADB18D30}"/>
                </a:ext>
              </a:extLst>
            </p:cNvPr>
            <p:cNvSpPr/>
            <p:nvPr/>
          </p:nvSpPr>
          <p:spPr>
            <a:xfrm>
              <a:off x="4200116" y="1438863"/>
              <a:ext cx="2294224" cy="4829416"/>
            </a:xfrm>
            <a:custGeom>
              <a:avLst/>
              <a:gdLst>
                <a:gd name="connsiteX0" fmla="*/ 0 w 1826986"/>
                <a:gd name="connsiteY0" fmla="*/ 182699 h 4064000"/>
                <a:gd name="connsiteX1" fmla="*/ 182699 w 1826986"/>
                <a:gd name="connsiteY1" fmla="*/ 0 h 4064000"/>
                <a:gd name="connsiteX2" fmla="*/ 1644287 w 1826986"/>
                <a:gd name="connsiteY2" fmla="*/ 0 h 4064000"/>
                <a:gd name="connsiteX3" fmla="*/ 1826986 w 1826986"/>
                <a:gd name="connsiteY3" fmla="*/ 182699 h 4064000"/>
                <a:gd name="connsiteX4" fmla="*/ 1826986 w 1826986"/>
                <a:gd name="connsiteY4" fmla="*/ 3881301 h 4064000"/>
                <a:gd name="connsiteX5" fmla="*/ 1644287 w 1826986"/>
                <a:gd name="connsiteY5" fmla="*/ 4064000 h 4064000"/>
                <a:gd name="connsiteX6" fmla="*/ 182699 w 1826986"/>
                <a:gd name="connsiteY6" fmla="*/ 4064000 h 4064000"/>
                <a:gd name="connsiteX7" fmla="*/ 0 w 1826986"/>
                <a:gd name="connsiteY7" fmla="*/ 3881301 h 4064000"/>
                <a:gd name="connsiteX8" fmla="*/ 0 w 1826986"/>
                <a:gd name="connsiteY8" fmla="*/ 182699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86" h="4064000">
                  <a:moveTo>
                    <a:pt x="0" y="182699"/>
                  </a:moveTo>
                  <a:cubicBezTo>
                    <a:pt x="0" y="81797"/>
                    <a:pt x="81797" y="0"/>
                    <a:pt x="182699" y="0"/>
                  </a:cubicBezTo>
                  <a:lnTo>
                    <a:pt x="1644287" y="0"/>
                  </a:lnTo>
                  <a:cubicBezTo>
                    <a:pt x="1745189" y="0"/>
                    <a:pt x="1826986" y="81797"/>
                    <a:pt x="1826986" y="182699"/>
                  </a:cubicBezTo>
                  <a:lnTo>
                    <a:pt x="1826986" y="3881301"/>
                  </a:lnTo>
                  <a:cubicBezTo>
                    <a:pt x="1826986" y="3982203"/>
                    <a:pt x="1745189" y="4064000"/>
                    <a:pt x="1644287" y="4064000"/>
                  </a:cubicBezTo>
                  <a:lnTo>
                    <a:pt x="182699" y="4064000"/>
                  </a:lnTo>
                  <a:cubicBezTo>
                    <a:pt x="81797" y="4064000"/>
                    <a:pt x="0" y="3982203"/>
                    <a:pt x="0" y="3881301"/>
                  </a:cubicBezTo>
                  <a:lnTo>
                    <a:pt x="0" y="182699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3143504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200" kern="12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218D7C6-A8BC-67D6-26A5-CD90C79ED614}"/>
                </a:ext>
              </a:extLst>
            </p:cNvPr>
            <p:cNvSpPr/>
            <p:nvPr/>
          </p:nvSpPr>
          <p:spPr>
            <a:xfrm>
              <a:off x="1659036" y="1438863"/>
              <a:ext cx="2296944" cy="4829418"/>
            </a:xfrm>
            <a:custGeom>
              <a:avLst/>
              <a:gdLst>
                <a:gd name="connsiteX0" fmla="*/ 0 w 1826986"/>
                <a:gd name="connsiteY0" fmla="*/ 182699 h 4064000"/>
                <a:gd name="connsiteX1" fmla="*/ 182699 w 1826986"/>
                <a:gd name="connsiteY1" fmla="*/ 0 h 4064000"/>
                <a:gd name="connsiteX2" fmla="*/ 1644287 w 1826986"/>
                <a:gd name="connsiteY2" fmla="*/ 0 h 4064000"/>
                <a:gd name="connsiteX3" fmla="*/ 1826986 w 1826986"/>
                <a:gd name="connsiteY3" fmla="*/ 182699 h 4064000"/>
                <a:gd name="connsiteX4" fmla="*/ 1826986 w 1826986"/>
                <a:gd name="connsiteY4" fmla="*/ 3881301 h 4064000"/>
                <a:gd name="connsiteX5" fmla="*/ 1644287 w 1826986"/>
                <a:gd name="connsiteY5" fmla="*/ 4064000 h 4064000"/>
                <a:gd name="connsiteX6" fmla="*/ 182699 w 1826986"/>
                <a:gd name="connsiteY6" fmla="*/ 4064000 h 4064000"/>
                <a:gd name="connsiteX7" fmla="*/ 0 w 1826986"/>
                <a:gd name="connsiteY7" fmla="*/ 3881301 h 4064000"/>
                <a:gd name="connsiteX8" fmla="*/ 0 w 1826986"/>
                <a:gd name="connsiteY8" fmla="*/ 182699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86" h="4064000">
                  <a:moveTo>
                    <a:pt x="0" y="182699"/>
                  </a:moveTo>
                  <a:cubicBezTo>
                    <a:pt x="0" y="81797"/>
                    <a:pt x="81797" y="0"/>
                    <a:pt x="182699" y="0"/>
                  </a:cubicBezTo>
                  <a:lnTo>
                    <a:pt x="1644287" y="0"/>
                  </a:lnTo>
                  <a:cubicBezTo>
                    <a:pt x="1745189" y="0"/>
                    <a:pt x="1826986" y="81797"/>
                    <a:pt x="1826986" y="182699"/>
                  </a:cubicBezTo>
                  <a:lnTo>
                    <a:pt x="1826986" y="3881301"/>
                  </a:lnTo>
                  <a:cubicBezTo>
                    <a:pt x="1826986" y="3982203"/>
                    <a:pt x="1745189" y="4064000"/>
                    <a:pt x="1644287" y="4064000"/>
                  </a:cubicBezTo>
                  <a:lnTo>
                    <a:pt x="182699" y="4064000"/>
                  </a:lnTo>
                  <a:cubicBezTo>
                    <a:pt x="81797" y="4064000"/>
                    <a:pt x="0" y="3982203"/>
                    <a:pt x="0" y="3881301"/>
                  </a:cubicBezTo>
                  <a:lnTo>
                    <a:pt x="0" y="182699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3143504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200" kern="12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ABA2E7C-17E6-A9D5-9B51-785EED6CCA39}"/>
                </a:ext>
              </a:extLst>
            </p:cNvPr>
            <p:cNvSpPr/>
            <p:nvPr/>
          </p:nvSpPr>
          <p:spPr>
            <a:xfrm>
              <a:off x="1799860" y="1841779"/>
              <a:ext cx="2015295" cy="76497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41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SBP Options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A2F5F97-AB00-8E50-722E-5DC70A2322FA}"/>
                </a:ext>
              </a:extLst>
            </p:cNvPr>
            <p:cNvSpPr/>
            <p:nvPr/>
          </p:nvSpPr>
          <p:spPr>
            <a:xfrm>
              <a:off x="4341043" y="1835819"/>
              <a:ext cx="2015295" cy="1053155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41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Former spouse by court order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spouse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21B9271-3A88-B8B8-719E-5B86CAA8CBCE}"/>
                </a:ext>
              </a:extLst>
            </p:cNvPr>
            <p:cNvSpPr/>
            <p:nvPr/>
          </p:nvSpPr>
          <p:spPr>
            <a:xfrm>
              <a:off x="6877939" y="1835819"/>
              <a:ext cx="2015295" cy="1053155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41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HM1 Bieri is married with two kids and passes away while on deployment.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6ECE54D-9E7C-130A-B8AB-1677C027E563}"/>
                </a:ext>
              </a:extLst>
            </p:cNvPr>
            <p:cNvSpPr/>
            <p:nvPr/>
          </p:nvSpPr>
          <p:spPr>
            <a:xfrm>
              <a:off x="6877939" y="3215196"/>
              <a:ext cx="2015296" cy="853217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D0DB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16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AVG E6 base pay over 36 months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16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multiplied by 75% &amp; 55%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16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$4097.66 X .75 X .55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E5F2D39-B1B9-529D-015D-4F67761F048E}"/>
                </a:ext>
              </a:extLst>
            </p:cNvPr>
            <p:cNvSpPr/>
            <p:nvPr/>
          </p:nvSpPr>
          <p:spPr>
            <a:xfrm>
              <a:off x="6877936" y="4527603"/>
              <a:ext cx="2015295" cy="596818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Survivor receives $1,690.28 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Monthly*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C22971D-7AD8-5607-CD9C-BE20DCCAECC2}"/>
                </a:ext>
              </a:extLst>
            </p:cNvPr>
            <p:cNvSpPr/>
            <p:nvPr/>
          </p:nvSpPr>
          <p:spPr>
            <a:xfrm>
              <a:off x="1799858" y="3259316"/>
              <a:ext cx="2015295" cy="76497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D0DB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Costs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F3AB22B-AB3D-3BE2-5FA4-565E3167F4D2}"/>
                </a:ext>
              </a:extLst>
            </p:cNvPr>
            <p:cNvSpPr/>
            <p:nvPr/>
          </p:nvSpPr>
          <p:spPr>
            <a:xfrm>
              <a:off x="1799859" y="4527603"/>
              <a:ext cx="2015295" cy="76497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Survivor Payment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5BEB8B0-EB4A-6616-B6A3-9EFADB408D56}"/>
                </a:ext>
              </a:extLst>
            </p:cNvPr>
            <p:cNvSpPr/>
            <p:nvPr/>
          </p:nvSpPr>
          <p:spPr>
            <a:xfrm>
              <a:off x="4341043" y="3273512"/>
              <a:ext cx="2015295" cy="763853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D0DB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757A499-9069-3F30-6EF9-792E80FD91F0}"/>
                </a:ext>
              </a:extLst>
            </p:cNvPr>
            <p:cNvSpPr/>
            <p:nvPr/>
          </p:nvSpPr>
          <p:spPr>
            <a:xfrm>
              <a:off x="4339579" y="4527603"/>
              <a:ext cx="2011680" cy="161236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55% of 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Retired Pay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Retired pay is calculated as if Service member retired with 100% disability. Base pay is multiplied by 75%.</a:t>
              </a: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24EC406C-17B5-7836-97D4-B7CB1A9E3FEE}"/>
                </a:ext>
              </a:extLst>
            </p:cNvPr>
            <p:cNvSpPr txBox="1">
              <a:spLocks/>
            </p:cNvSpPr>
            <p:nvPr/>
          </p:nvSpPr>
          <p:spPr>
            <a:xfrm>
              <a:off x="6738474" y="1391246"/>
              <a:ext cx="2294223" cy="49218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16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en-US" sz="1600" dirty="0"/>
                <a:t>Examples:</a:t>
              </a:r>
              <a:endParaRPr lang="en-US" sz="240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A0D99E5-AA95-6C37-4557-6354839D58A7}"/>
                </a:ext>
              </a:extLst>
            </p:cNvPr>
            <p:cNvSpPr/>
            <p:nvPr/>
          </p:nvSpPr>
          <p:spPr>
            <a:xfrm>
              <a:off x="6877937" y="5226774"/>
              <a:ext cx="2015295" cy="939152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*There are conditions the spouse must follow to continue to receive monthly payment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03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C6271-9E56-A72A-327B-962D4C6FE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E722629-3F76-FFC9-AB4A-373A73E799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 Plan </a:t>
            </a:r>
            <a:r>
              <a:rPr lang="en-US" dirty="0"/>
              <a:t>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Retiree</a:t>
            </a:r>
          </a:p>
        </p:txBody>
      </p:sp>
      <p:grpSp>
        <p:nvGrpSpPr>
          <p:cNvPr id="73" name="Group 72" descr="Graphic describing the Survivor Benefit Plan Retiree.">
            <a:extLst>
              <a:ext uri="{FF2B5EF4-FFF2-40B4-BE49-F238E27FC236}">
                <a16:creationId xmlns:a16="http://schemas.microsoft.com/office/drawing/2014/main" id="{7FD5F6F5-735D-BD03-7449-4C0E334AEA69}"/>
              </a:ext>
            </a:extLst>
          </p:cNvPr>
          <p:cNvGrpSpPr/>
          <p:nvPr/>
        </p:nvGrpSpPr>
        <p:grpSpPr>
          <a:xfrm>
            <a:off x="1612910" y="1391246"/>
            <a:ext cx="7419790" cy="5300564"/>
            <a:chOff x="1612910" y="1391246"/>
            <a:chExt cx="7419790" cy="5300564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5DAE3FF-B822-E927-0B0F-425D91A0E890}"/>
                </a:ext>
              </a:extLst>
            </p:cNvPr>
            <p:cNvSpPr/>
            <p:nvPr/>
          </p:nvSpPr>
          <p:spPr>
            <a:xfrm>
              <a:off x="6738475" y="1438862"/>
              <a:ext cx="2294225" cy="4829417"/>
            </a:xfrm>
            <a:custGeom>
              <a:avLst/>
              <a:gdLst>
                <a:gd name="connsiteX0" fmla="*/ 0 w 1826986"/>
                <a:gd name="connsiteY0" fmla="*/ 182699 h 4064000"/>
                <a:gd name="connsiteX1" fmla="*/ 182699 w 1826986"/>
                <a:gd name="connsiteY1" fmla="*/ 0 h 4064000"/>
                <a:gd name="connsiteX2" fmla="*/ 1644287 w 1826986"/>
                <a:gd name="connsiteY2" fmla="*/ 0 h 4064000"/>
                <a:gd name="connsiteX3" fmla="*/ 1826986 w 1826986"/>
                <a:gd name="connsiteY3" fmla="*/ 182699 h 4064000"/>
                <a:gd name="connsiteX4" fmla="*/ 1826986 w 1826986"/>
                <a:gd name="connsiteY4" fmla="*/ 3881301 h 4064000"/>
                <a:gd name="connsiteX5" fmla="*/ 1644287 w 1826986"/>
                <a:gd name="connsiteY5" fmla="*/ 4064000 h 4064000"/>
                <a:gd name="connsiteX6" fmla="*/ 182699 w 1826986"/>
                <a:gd name="connsiteY6" fmla="*/ 4064000 h 4064000"/>
                <a:gd name="connsiteX7" fmla="*/ 0 w 1826986"/>
                <a:gd name="connsiteY7" fmla="*/ 3881301 h 4064000"/>
                <a:gd name="connsiteX8" fmla="*/ 0 w 1826986"/>
                <a:gd name="connsiteY8" fmla="*/ 182699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86" h="4064000">
                  <a:moveTo>
                    <a:pt x="0" y="182699"/>
                  </a:moveTo>
                  <a:cubicBezTo>
                    <a:pt x="0" y="81797"/>
                    <a:pt x="81797" y="0"/>
                    <a:pt x="182699" y="0"/>
                  </a:cubicBezTo>
                  <a:lnTo>
                    <a:pt x="1644287" y="0"/>
                  </a:lnTo>
                  <a:cubicBezTo>
                    <a:pt x="1745189" y="0"/>
                    <a:pt x="1826986" y="81797"/>
                    <a:pt x="1826986" y="182699"/>
                  </a:cubicBezTo>
                  <a:lnTo>
                    <a:pt x="1826986" y="3881301"/>
                  </a:lnTo>
                  <a:cubicBezTo>
                    <a:pt x="1826986" y="3982203"/>
                    <a:pt x="1745189" y="4064000"/>
                    <a:pt x="1644287" y="4064000"/>
                  </a:cubicBezTo>
                  <a:lnTo>
                    <a:pt x="182699" y="4064000"/>
                  </a:lnTo>
                  <a:cubicBezTo>
                    <a:pt x="81797" y="4064000"/>
                    <a:pt x="0" y="3982203"/>
                    <a:pt x="0" y="3881301"/>
                  </a:cubicBezTo>
                  <a:lnTo>
                    <a:pt x="0" y="182699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3143504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200" kern="120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D171868-758F-E905-3AE4-178233CC89A9}"/>
                </a:ext>
              </a:extLst>
            </p:cNvPr>
            <p:cNvSpPr/>
            <p:nvPr/>
          </p:nvSpPr>
          <p:spPr>
            <a:xfrm>
              <a:off x="4200116" y="1438863"/>
              <a:ext cx="2294224" cy="4829416"/>
            </a:xfrm>
            <a:custGeom>
              <a:avLst/>
              <a:gdLst>
                <a:gd name="connsiteX0" fmla="*/ 0 w 1826986"/>
                <a:gd name="connsiteY0" fmla="*/ 182699 h 4064000"/>
                <a:gd name="connsiteX1" fmla="*/ 182699 w 1826986"/>
                <a:gd name="connsiteY1" fmla="*/ 0 h 4064000"/>
                <a:gd name="connsiteX2" fmla="*/ 1644287 w 1826986"/>
                <a:gd name="connsiteY2" fmla="*/ 0 h 4064000"/>
                <a:gd name="connsiteX3" fmla="*/ 1826986 w 1826986"/>
                <a:gd name="connsiteY3" fmla="*/ 182699 h 4064000"/>
                <a:gd name="connsiteX4" fmla="*/ 1826986 w 1826986"/>
                <a:gd name="connsiteY4" fmla="*/ 3881301 h 4064000"/>
                <a:gd name="connsiteX5" fmla="*/ 1644287 w 1826986"/>
                <a:gd name="connsiteY5" fmla="*/ 4064000 h 4064000"/>
                <a:gd name="connsiteX6" fmla="*/ 182699 w 1826986"/>
                <a:gd name="connsiteY6" fmla="*/ 4064000 h 4064000"/>
                <a:gd name="connsiteX7" fmla="*/ 0 w 1826986"/>
                <a:gd name="connsiteY7" fmla="*/ 3881301 h 4064000"/>
                <a:gd name="connsiteX8" fmla="*/ 0 w 1826986"/>
                <a:gd name="connsiteY8" fmla="*/ 182699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86" h="4064000">
                  <a:moveTo>
                    <a:pt x="0" y="182699"/>
                  </a:moveTo>
                  <a:cubicBezTo>
                    <a:pt x="0" y="81797"/>
                    <a:pt x="81797" y="0"/>
                    <a:pt x="182699" y="0"/>
                  </a:cubicBezTo>
                  <a:lnTo>
                    <a:pt x="1644287" y="0"/>
                  </a:lnTo>
                  <a:cubicBezTo>
                    <a:pt x="1745189" y="0"/>
                    <a:pt x="1826986" y="81797"/>
                    <a:pt x="1826986" y="182699"/>
                  </a:cubicBezTo>
                  <a:lnTo>
                    <a:pt x="1826986" y="3881301"/>
                  </a:lnTo>
                  <a:cubicBezTo>
                    <a:pt x="1826986" y="3982203"/>
                    <a:pt x="1745189" y="4064000"/>
                    <a:pt x="1644287" y="4064000"/>
                  </a:cubicBezTo>
                  <a:lnTo>
                    <a:pt x="182699" y="4064000"/>
                  </a:lnTo>
                  <a:cubicBezTo>
                    <a:pt x="81797" y="4064000"/>
                    <a:pt x="0" y="3982203"/>
                    <a:pt x="0" y="3881301"/>
                  </a:cubicBezTo>
                  <a:lnTo>
                    <a:pt x="0" y="182699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3143504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200" kern="120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4F8174E-7E40-611A-14BC-5A4F6D507DAE}"/>
                </a:ext>
              </a:extLst>
            </p:cNvPr>
            <p:cNvSpPr/>
            <p:nvPr/>
          </p:nvSpPr>
          <p:spPr>
            <a:xfrm>
              <a:off x="1659036" y="1438863"/>
              <a:ext cx="2296944" cy="4829418"/>
            </a:xfrm>
            <a:custGeom>
              <a:avLst/>
              <a:gdLst>
                <a:gd name="connsiteX0" fmla="*/ 0 w 1826986"/>
                <a:gd name="connsiteY0" fmla="*/ 182699 h 4064000"/>
                <a:gd name="connsiteX1" fmla="*/ 182699 w 1826986"/>
                <a:gd name="connsiteY1" fmla="*/ 0 h 4064000"/>
                <a:gd name="connsiteX2" fmla="*/ 1644287 w 1826986"/>
                <a:gd name="connsiteY2" fmla="*/ 0 h 4064000"/>
                <a:gd name="connsiteX3" fmla="*/ 1826986 w 1826986"/>
                <a:gd name="connsiteY3" fmla="*/ 182699 h 4064000"/>
                <a:gd name="connsiteX4" fmla="*/ 1826986 w 1826986"/>
                <a:gd name="connsiteY4" fmla="*/ 3881301 h 4064000"/>
                <a:gd name="connsiteX5" fmla="*/ 1644287 w 1826986"/>
                <a:gd name="connsiteY5" fmla="*/ 4064000 h 4064000"/>
                <a:gd name="connsiteX6" fmla="*/ 182699 w 1826986"/>
                <a:gd name="connsiteY6" fmla="*/ 4064000 h 4064000"/>
                <a:gd name="connsiteX7" fmla="*/ 0 w 1826986"/>
                <a:gd name="connsiteY7" fmla="*/ 3881301 h 4064000"/>
                <a:gd name="connsiteX8" fmla="*/ 0 w 1826986"/>
                <a:gd name="connsiteY8" fmla="*/ 182699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986" h="4064000">
                  <a:moveTo>
                    <a:pt x="0" y="182699"/>
                  </a:moveTo>
                  <a:cubicBezTo>
                    <a:pt x="0" y="81797"/>
                    <a:pt x="81797" y="0"/>
                    <a:pt x="182699" y="0"/>
                  </a:cubicBezTo>
                  <a:lnTo>
                    <a:pt x="1644287" y="0"/>
                  </a:lnTo>
                  <a:cubicBezTo>
                    <a:pt x="1745189" y="0"/>
                    <a:pt x="1826986" y="81797"/>
                    <a:pt x="1826986" y="182699"/>
                  </a:cubicBezTo>
                  <a:lnTo>
                    <a:pt x="1826986" y="3881301"/>
                  </a:lnTo>
                  <a:cubicBezTo>
                    <a:pt x="1826986" y="3982203"/>
                    <a:pt x="1745189" y="4064000"/>
                    <a:pt x="1644287" y="4064000"/>
                  </a:cubicBezTo>
                  <a:lnTo>
                    <a:pt x="182699" y="4064000"/>
                  </a:lnTo>
                  <a:cubicBezTo>
                    <a:pt x="81797" y="4064000"/>
                    <a:pt x="0" y="3982203"/>
                    <a:pt x="0" y="3881301"/>
                  </a:cubicBezTo>
                  <a:lnTo>
                    <a:pt x="0" y="182699"/>
                  </a:lnTo>
                  <a:close/>
                </a:path>
              </a:pathLst>
            </a:cu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704" tIns="298704" rIns="298704" bIns="3143504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200" kern="120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57E0C4C-60C0-29BF-2047-F3A72D91FD89}"/>
                </a:ext>
              </a:extLst>
            </p:cNvPr>
            <p:cNvSpPr/>
            <p:nvPr/>
          </p:nvSpPr>
          <p:spPr>
            <a:xfrm>
              <a:off x="1799860" y="1841779"/>
              <a:ext cx="2015295" cy="76497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41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SBP Options</a:t>
              </a: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D944DB-35E5-F181-5AA9-871D831F46ED}"/>
                </a:ext>
              </a:extLst>
            </p:cNvPr>
            <p:cNvSpPr/>
            <p:nvPr/>
          </p:nvSpPr>
          <p:spPr>
            <a:xfrm>
              <a:off x="4341043" y="1835819"/>
              <a:ext cx="2015295" cy="1259219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41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Spouse*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Former spouse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Spouse &amp; Child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Insurable Interests</a:t>
              </a:r>
            </a:p>
            <a:p>
              <a:pPr marL="173736" indent="-173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Beneficiaries </a:t>
              </a: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2789621-B56C-DBDC-4B8E-82070A3E71EE}"/>
                </a:ext>
              </a:extLst>
            </p:cNvPr>
            <p:cNvSpPr/>
            <p:nvPr/>
          </p:nvSpPr>
          <p:spPr>
            <a:xfrm>
              <a:off x="6877939" y="1835819"/>
              <a:ext cx="2015295" cy="1259219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416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retirement, the member selects: </a:t>
              </a:r>
            </a:p>
            <a:p>
              <a:pPr algn="ctr"/>
              <a:endParaRPr lang="en-US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Spouse Only with full retirement pay coverage (55%)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C071A3B-8ACD-6645-84F5-BF00EB868002}"/>
                </a:ext>
              </a:extLst>
            </p:cNvPr>
            <p:cNvSpPr/>
            <p:nvPr/>
          </p:nvSpPr>
          <p:spPr>
            <a:xfrm>
              <a:off x="6877939" y="3215196"/>
              <a:ext cx="2015296" cy="1534581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D0DB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Monthly retired pay = $3,000</a:t>
              </a:r>
            </a:p>
            <a:p>
              <a:pPr algn="ctr"/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SBP monthly costs = $195</a:t>
              </a:r>
            </a:p>
            <a:p>
              <a:pPr algn="ctr"/>
              <a:r>
                <a:rPr lang="en-US" sz="1200" b="1" u="sng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Paid-up</a:t>
              </a:r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Age 70 &amp; 30 years of payments</a:t>
              </a:r>
            </a:p>
            <a:p>
              <a:pPr algn="ctr"/>
              <a:r>
                <a:rPr lang="en-US" sz="1200" b="1" u="sng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Payments Stop </a:t>
              </a:r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 spouse death or divorce</a:t>
              </a: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219157C-071A-8912-2285-9CC6261E27C7}"/>
                </a:ext>
              </a:extLst>
            </p:cNvPr>
            <p:cNvSpPr/>
            <p:nvPr/>
          </p:nvSpPr>
          <p:spPr>
            <a:xfrm>
              <a:off x="6877939" y="4869936"/>
              <a:ext cx="2015295" cy="1270033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Retiree passes away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Survivor receives = $1,650 monthly</a:t>
              </a:r>
            </a:p>
            <a:p>
              <a:pPr algn="ctr"/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*Will receive yearly COLA increase</a:t>
              </a: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5720358-AE42-FAEB-418E-2D07DF0264A1}"/>
                </a:ext>
              </a:extLst>
            </p:cNvPr>
            <p:cNvSpPr/>
            <p:nvPr/>
          </p:nvSpPr>
          <p:spPr>
            <a:xfrm>
              <a:off x="1799860" y="3272389"/>
              <a:ext cx="2015295" cy="76497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D0DB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Costs</a:t>
              </a: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C54B8F3-4B6E-68F4-7364-89D04BA00384}"/>
                </a:ext>
              </a:extLst>
            </p:cNvPr>
            <p:cNvSpPr/>
            <p:nvPr/>
          </p:nvSpPr>
          <p:spPr>
            <a:xfrm>
              <a:off x="1799859" y="4869935"/>
              <a:ext cx="2015295" cy="764976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Survivor Payment</a:t>
              </a: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12D2AA3-1E3A-D353-B083-A81BD76EBFEB}"/>
                </a:ext>
              </a:extLst>
            </p:cNvPr>
            <p:cNvSpPr/>
            <p:nvPr/>
          </p:nvSpPr>
          <p:spPr>
            <a:xfrm>
              <a:off x="4341043" y="3273512"/>
              <a:ext cx="2015295" cy="1417949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D0DB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 depends on option chosen at retirement </a:t>
              </a:r>
            </a:p>
            <a:p>
              <a:pPr algn="ctr"/>
              <a:endParaRPr lang="en-US" sz="12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this example, Spouse Only SBP costs are 6.5% of monthly retired pay</a:t>
              </a: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258256F-699D-C6C3-292E-C10ABADAE78F}"/>
                </a:ext>
              </a:extLst>
            </p:cNvPr>
            <p:cNvSpPr/>
            <p:nvPr/>
          </p:nvSpPr>
          <p:spPr>
            <a:xfrm>
              <a:off x="4339579" y="4869935"/>
              <a:ext cx="2011680" cy="1270034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0060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receive up to </a:t>
              </a:r>
              <a:r>
                <a:rPr kumimoji="0" lang="en-US" sz="12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55% of retired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pay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*Full SBP pay coverage  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350704D-F524-7BA3-CB11-3A9AE89F8F07}"/>
                </a:ext>
              </a:extLst>
            </p:cNvPr>
            <p:cNvSpPr/>
            <p:nvPr/>
          </p:nvSpPr>
          <p:spPr>
            <a:xfrm>
              <a:off x="1612910" y="6372212"/>
              <a:ext cx="7419790" cy="319598"/>
            </a:xfrm>
            <a:custGeom>
              <a:avLst/>
              <a:gdLst>
                <a:gd name="connsiteX0" fmla="*/ 0 w 1529953"/>
                <a:gd name="connsiteY0" fmla="*/ 76498 h 764976"/>
                <a:gd name="connsiteX1" fmla="*/ 76498 w 1529953"/>
                <a:gd name="connsiteY1" fmla="*/ 0 h 764976"/>
                <a:gd name="connsiteX2" fmla="*/ 1453455 w 1529953"/>
                <a:gd name="connsiteY2" fmla="*/ 0 h 764976"/>
                <a:gd name="connsiteX3" fmla="*/ 1529953 w 1529953"/>
                <a:gd name="connsiteY3" fmla="*/ 76498 h 764976"/>
                <a:gd name="connsiteX4" fmla="*/ 1529953 w 1529953"/>
                <a:gd name="connsiteY4" fmla="*/ 688478 h 764976"/>
                <a:gd name="connsiteX5" fmla="*/ 1453455 w 1529953"/>
                <a:gd name="connsiteY5" fmla="*/ 764976 h 764976"/>
                <a:gd name="connsiteX6" fmla="*/ 76498 w 1529953"/>
                <a:gd name="connsiteY6" fmla="*/ 764976 h 764976"/>
                <a:gd name="connsiteX7" fmla="*/ 0 w 1529953"/>
                <a:gd name="connsiteY7" fmla="*/ 688478 h 764976"/>
                <a:gd name="connsiteX8" fmla="*/ 0 w 1529953"/>
                <a:gd name="connsiteY8" fmla="*/ 76498 h 7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953" h="764976">
                  <a:moveTo>
                    <a:pt x="0" y="76498"/>
                  </a:moveTo>
                  <a:cubicBezTo>
                    <a:pt x="0" y="34249"/>
                    <a:pt x="34249" y="0"/>
                    <a:pt x="76498" y="0"/>
                  </a:cubicBezTo>
                  <a:lnTo>
                    <a:pt x="1453455" y="0"/>
                  </a:lnTo>
                  <a:cubicBezTo>
                    <a:pt x="1495704" y="0"/>
                    <a:pt x="1529953" y="34249"/>
                    <a:pt x="1529953" y="76498"/>
                  </a:cubicBezTo>
                  <a:lnTo>
                    <a:pt x="1529953" y="688478"/>
                  </a:lnTo>
                  <a:cubicBezTo>
                    <a:pt x="1529953" y="730727"/>
                    <a:pt x="1495704" y="764976"/>
                    <a:pt x="1453455" y="764976"/>
                  </a:cubicBezTo>
                  <a:lnTo>
                    <a:pt x="76498" y="764976"/>
                  </a:lnTo>
                  <a:cubicBezTo>
                    <a:pt x="34249" y="764976"/>
                    <a:pt x="0" y="730727"/>
                    <a:pt x="0" y="688478"/>
                  </a:cubicBezTo>
                  <a:lnTo>
                    <a:pt x="0" y="76498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250" tIns="52250" rIns="52250" bIns="52250" numCol="1" spcCol="1270" anchor="ctr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*If married at retirement, spouse must decline</a:t>
              </a:r>
            </a:p>
          </p:txBody>
        </p:sp>
        <p:sp>
          <p:nvSpPr>
            <p:cNvPr id="72" name="Title 1">
              <a:extLst>
                <a:ext uri="{FF2B5EF4-FFF2-40B4-BE49-F238E27FC236}">
                  <a16:creationId xmlns:a16="http://schemas.microsoft.com/office/drawing/2014/main" id="{8F766CA2-122F-38E4-2117-E2F1CC048713}"/>
                </a:ext>
              </a:extLst>
            </p:cNvPr>
            <p:cNvSpPr txBox="1">
              <a:spLocks/>
            </p:cNvSpPr>
            <p:nvPr/>
          </p:nvSpPr>
          <p:spPr>
            <a:xfrm>
              <a:off x="6738474" y="1391246"/>
              <a:ext cx="2294223" cy="49218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16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en-US" sz="1600" dirty="0"/>
                <a:t>Examples: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934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C9E49-6C5F-36FB-BE66-00463A20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EA92610-B257-05F9-D266-406600A670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CFS Program Support</a:t>
            </a:r>
          </a:p>
        </p:txBody>
      </p:sp>
      <p:grpSp>
        <p:nvGrpSpPr>
          <p:cNvPr id="31" name="Group 30" descr="Graphic depicting the &quot;Fleet and Family Support Center&quot; and the Navy logo.">
            <a:extLst>
              <a:ext uri="{FF2B5EF4-FFF2-40B4-BE49-F238E27FC236}">
                <a16:creationId xmlns:a16="http://schemas.microsoft.com/office/drawing/2014/main" id="{A0057BE9-BA33-2020-7AC8-2576A87C1A4B}"/>
              </a:ext>
            </a:extLst>
          </p:cNvPr>
          <p:cNvGrpSpPr/>
          <p:nvPr/>
        </p:nvGrpSpPr>
        <p:grpSpPr>
          <a:xfrm>
            <a:off x="2789395" y="1580786"/>
            <a:ext cx="3894396" cy="890139"/>
            <a:chOff x="2493407" y="1616645"/>
            <a:chExt cx="3894396" cy="890139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2B66B530-0BC2-0241-0966-3FA72A808064}"/>
                </a:ext>
              </a:extLst>
            </p:cNvPr>
            <p:cNvSpPr/>
            <p:nvPr/>
          </p:nvSpPr>
          <p:spPr>
            <a:xfrm flipH="1">
              <a:off x="2493407" y="1616645"/>
              <a:ext cx="3894396" cy="890139"/>
            </a:xfrm>
            <a:prstGeom prst="homePlat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Fleet and Family</a:t>
              </a:r>
            </a:p>
            <a:p>
              <a:pPr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Support Center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A0F8D3-A595-B494-3C5C-52E7FC66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0353" y="1703389"/>
              <a:ext cx="703286" cy="703286"/>
            </a:xfrm>
            <a:prstGeom prst="rect">
              <a:avLst/>
            </a:prstGeom>
          </p:spPr>
        </p:pic>
      </p:grpSp>
      <p:grpSp>
        <p:nvGrpSpPr>
          <p:cNvPr id="32" name="Group 31" descr="Graphic depicting the &quot;Marine and Family Programs&quot; and the Marines logo.">
            <a:extLst>
              <a:ext uri="{FF2B5EF4-FFF2-40B4-BE49-F238E27FC236}">
                <a16:creationId xmlns:a16="http://schemas.microsoft.com/office/drawing/2014/main" id="{17E13129-EFB5-6AB1-3836-E32A7A0B17DA}"/>
              </a:ext>
            </a:extLst>
          </p:cNvPr>
          <p:cNvGrpSpPr/>
          <p:nvPr/>
        </p:nvGrpSpPr>
        <p:grpSpPr>
          <a:xfrm>
            <a:off x="3121484" y="2617523"/>
            <a:ext cx="4029351" cy="890139"/>
            <a:chOff x="2825496" y="2584056"/>
            <a:chExt cx="4029351" cy="890139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19FB30BD-B0D4-566A-C51E-D8FEF393237E}"/>
                </a:ext>
              </a:extLst>
            </p:cNvPr>
            <p:cNvSpPr/>
            <p:nvPr/>
          </p:nvSpPr>
          <p:spPr>
            <a:xfrm>
              <a:off x="2825496" y="2584056"/>
              <a:ext cx="4029351" cy="890139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20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Marine and Family</a:t>
              </a:r>
              <a:br>
                <a:rPr lang="en-US" sz="20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8DABAD1-AD45-B823-E050-7588A2B8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0353" y="2681903"/>
              <a:ext cx="724183" cy="724183"/>
            </a:xfrm>
            <a:prstGeom prst="ellipse">
              <a:avLst/>
            </a:prstGeom>
          </p:spPr>
        </p:pic>
      </p:grpSp>
      <p:grpSp>
        <p:nvGrpSpPr>
          <p:cNvPr id="33" name="Group 32" descr="Graphic depicting the &quot;Office of Work-Life&quot; and the Coast Guard logo.">
            <a:extLst>
              <a:ext uri="{FF2B5EF4-FFF2-40B4-BE49-F238E27FC236}">
                <a16:creationId xmlns:a16="http://schemas.microsoft.com/office/drawing/2014/main" id="{9C753F95-CFA1-09B8-118D-081066DC6054}"/>
              </a:ext>
            </a:extLst>
          </p:cNvPr>
          <p:cNvGrpSpPr/>
          <p:nvPr/>
        </p:nvGrpSpPr>
        <p:grpSpPr>
          <a:xfrm>
            <a:off x="2624802" y="3654260"/>
            <a:ext cx="4029351" cy="890139"/>
            <a:chOff x="2328815" y="3590115"/>
            <a:chExt cx="4029351" cy="890139"/>
          </a:xfrm>
        </p:grpSpPr>
        <p:sp>
          <p:nvSpPr>
            <p:cNvPr id="26" name="Pentagon 25">
              <a:extLst>
                <a:ext uri="{FF2B5EF4-FFF2-40B4-BE49-F238E27FC236}">
                  <a16:creationId xmlns:a16="http://schemas.microsoft.com/office/drawing/2014/main" id="{A680468A-943E-1E8E-D53E-B4B44FD193DE}"/>
                </a:ext>
              </a:extLst>
            </p:cNvPr>
            <p:cNvSpPr/>
            <p:nvPr/>
          </p:nvSpPr>
          <p:spPr>
            <a:xfrm rot="10800000" flipV="1">
              <a:off x="2328815" y="3590115"/>
              <a:ext cx="4029351" cy="890139"/>
            </a:xfrm>
            <a:prstGeom prst="homePlate">
              <a:avLst/>
            </a:prstGeom>
            <a:solidFill>
              <a:srgbClr val="00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Office of </a:t>
              </a:r>
            </a:p>
            <a:p>
              <a:pPr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Work-Life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C26A1A4-F22B-DF0E-7AED-E221E44E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456" y="3673093"/>
              <a:ext cx="724183" cy="724183"/>
            </a:xfrm>
            <a:prstGeom prst="rect">
              <a:avLst/>
            </a:prstGeom>
          </p:spPr>
        </p:pic>
      </p:grpSp>
      <p:sp>
        <p:nvSpPr>
          <p:cNvPr id="6" name="Pentagon 5">
            <a:extLst>
              <a:ext uri="{FF2B5EF4-FFF2-40B4-BE49-F238E27FC236}">
                <a16:creationId xmlns:a16="http://schemas.microsoft.com/office/drawing/2014/main" id="{FCF58ABF-D33A-3287-2B51-3D1FB431C400}"/>
              </a:ext>
            </a:extLst>
          </p:cNvPr>
          <p:cNvSpPr/>
          <p:nvPr/>
        </p:nvSpPr>
        <p:spPr>
          <a:xfrm>
            <a:off x="3121484" y="4690997"/>
            <a:ext cx="3894396" cy="890139"/>
          </a:xfrm>
          <a:prstGeom prst="homePlate">
            <a:avLst/>
          </a:prstGeom>
          <a:solidFill>
            <a:srgbClr val="D0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dirty="0">
                <a:solidFill>
                  <a:srgbClr val="1740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Resources</a:t>
            </a:r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19B0DD78-4B41-860C-A5ED-14C2EEE2F0F0}"/>
              </a:ext>
            </a:extLst>
          </p:cNvPr>
          <p:cNvSpPr/>
          <p:nvPr/>
        </p:nvSpPr>
        <p:spPr>
          <a:xfrm flipH="1">
            <a:off x="2624802" y="5727734"/>
            <a:ext cx="3894396" cy="890139"/>
          </a:xfrm>
          <a:prstGeom prst="homePlat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Authorized Organizations</a:t>
            </a:r>
          </a:p>
        </p:txBody>
      </p:sp>
      <p:grpSp>
        <p:nvGrpSpPr>
          <p:cNvPr id="2" name="Group 1" descr="Graphic containing the page number.">
            <a:extLst>
              <a:ext uri="{FF2B5EF4-FFF2-40B4-BE49-F238E27FC236}">
                <a16:creationId xmlns:a16="http://schemas.microsoft.com/office/drawing/2014/main" id="{FC0AC97F-6FFE-B588-AEBF-00FE5C43688E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3" name="TextBox 36">
              <a:extLst>
                <a:ext uri="{FF2B5EF4-FFF2-40B4-BE49-F238E27FC236}">
                  <a16:creationId xmlns:a16="http://schemas.microsoft.com/office/drawing/2014/main" id="{DB48E78F-AA1E-526B-CC21-428706121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C9C42AF-33B4-DCFB-C7B7-F3E7A178FAB8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36">
              <a:extLst>
                <a:ext uri="{FF2B5EF4-FFF2-40B4-BE49-F238E27FC236}">
                  <a16:creationId xmlns:a16="http://schemas.microsoft.com/office/drawing/2014/main" id="{C73D987C-F5E7-28C9-FE3B-0734DFAC2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843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97DB9-45F9-D5A0-1899-EAB501D70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25724B-8B28-0A8C-21DB-993BFBFEEE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Maintaining Your CFS </a:t>
            </a:r>
            <a:r>
              <a:rPr kumimoji="0" lang="en-US" sz="3200" b="1" i="0" u="non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Certification</a:t>
            </a:r>
            <a:endParaRPr kumimoji="0" lang="en-US" sz="3200" b="1" i="0" u="none" strike="sng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0FF26-9299-EBBD-7090-DC4CB92C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0485" y="4316429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07C852-A732-53DC-4AC1-DF41F1BCC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0" y="1628975"/>
            <a:ext cx="6116263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6B4B94-0F5F-44A9-BB01-30334C25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69" y="2971003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15078C-07A8-0E2A-65FA-B3608BEB7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81426" cy="49893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416D"/>
                </a:solidFill>
              </a:rPr>
              <a:t>Service Specific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416D"/>
                </a:solidFill>
              </a:rPr>
              <a:t>Command Reports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416D"/>
                </a:solidFill>
              </a:rPr>
              <a:t>CFS Quarterly Forums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416D"/>
                </a:solidFill>
              </a:rPr>
              <a:t>Advance Training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416D"/>
                </a:solidFill>
              </a:rPr>
              <a:t>CFS Refresher Course</a:t>
            </a:r>
          </a:p>
        </p:txBody>
      </p:sp>
      <p:grpSp>
        <p:nvGrpSpPr>
          <p:cNvPr id="2" name="Group 1" descr="Graphic containing the page number.">
            <a:extLst>
              <a:ext uri="{FF2B5EF4-FFF2-40B4-BE49-F238E27FC236}">
                <a16:creationId xmlns:a16="http://schemas.microsoft.com/office/drawing/2014/main" id="{AA6B1FED-0CDB-7686-F2A2-51598145CC2F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3" name="TextBox 36">
              <a:extLst>
                <a:ext uri="{FF2B5EF4-FFF2-40B4-BE49-F238E27FC236}">
                  <a16:creationId xmlns:a16="http://schemas.microsoft.com/office/drawing/2014/main" id="{ADE726CE-068C-9505-9F08-1BB4C72BE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E49D49C-28B9-41EE-7A19-1D1E1C3002CB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36">
              <a:extLst>
                <a:ext uri="{FF2B5EF4-FFF2-40B4-BE49-F238E27FC236}">
                  <a16:creationId xmlns:a16="http://schemas.microsoft.com/office/drawing/2014/main" id="{352BEE5B-B35B-5016-EBCC-E5FB364FF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936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B93D9-5E15-39A3-A693-64DF3EC00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E73D7B8-A0B7-DB2C-5353-89C29C9C4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FPW Review</a:t>
            </a:r>
          </a:p>
        </p:txBody>
      </p:sp>
      <p:grpSp>
        <p:nvGrpSpPr>
          <p:cNvPr id="2" name="Group 1" descr="Screenshot of the FPW with a magnifying glass.">
            <a:extLst>
              <a:ext uri="{FF2B5EF4-FFF2-40B4-BE49-F238E27FC236}">
                <a16:creationId xmlns:a16="http://schemas.microsoft.com/office/drawing/2014/main" id="{16C41042-54C5-647E-25BD-0DE8B3763797}"/>
              </a:ext>
            </a:extLst>
          </p:cNvPr>
          <p:cNvGrpSpPr/>
          <p:nvPr/>
        </p:nvGrpSpPr>
        <p:grpSpPr>
          <a:xfrm>
            <a:off x="535365" y="1577181"/>
            <a:ext cx="7768752" cy="4992218"/>
            <a:chOff x="535365" y="1577181"/>
            <a:chExt cx="7768752" cy="49922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BD822A-DE80-60F1-FCCD-4FA626A4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446494" y="1577181"/>
              <a:ext cx="3857623" cy="49922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60626D30-CA24-ED73-412D-517BCDE2F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365" y="2532530"/>
              <a:ext cx="4572000" cy="3657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7231FB-9CF8-A134-424D-1A9048F23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4011" t="20655" r="13046" b="46653"/>
            <a:stretch/>
          </p:blipFill>
          <p:spPr>
            <a:xfrm>
              <a:off x="2798064" y="3026665"/>
              <a:ext cx="2079013" cy="2048256"/>
            </a:xfrm>
            <a:prstGeom prst="ellipse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12086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55C77-D51E-B5CA-CE68-0C529772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004907C-3E4C-EAF5-2317-7BD3D0AF53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CFS Panel Discussion</a:t>
            </a:r>
          </a:p>
        </p:txBody>
      </p:sp>
      <p:pic>
        <p:nvPicPr>
          <p:cNvPr id="7" name="Picture 6" descr="Service members speaking on a panel.">
            <a:extLst>
              <a:ext uri="{FF2B5EF4-FFF2-40B4-BE49-F238E27FC236}">
                <a16:creationId xmlns:a16="http://schemas.microsoft.com/office/drawing/2014/main" id="{476805A3-BF50-E9DE-A094-0DB662DE6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73" y="1863929"/>
            <a:ext cx="6491817" cy="432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0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E6E44-6E9A-D0FC-5657-A715564CE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E30880F-EC51-FB06-1232-9923D16D79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Post-test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13C89C-3AE0-0D9B-6DD6-FBC0610F2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70% or higher required</a:t>
            </a:r>
          </a:p>
          <a:p>
            <a:r>
              <a:rPr lang="en-US" dirty="0">
                <a:solidFill>
                  <a:srgbClr val="00416D"/>
                </a:solidFill>
              </a:rPr>
              <a:t>Paper or virtual format depending on branch of service</a:t>
            </a:r>
          </a:p>
        </p:txBody>
      </p:sp>
      <p:pic>
        <p:nvPicPr>
          <p:cNvPr id="9" name="Picture 3" descr="Service member writing on a paper.">
            <a:extLst>
              <a:ext uri="{FF2B5EF4-FFF2-40B4-BE49-F238E27FC236}">
                <a16:creationId xmlns:a16="http://schemas.microsoft.com/office/drawing/2014/main" id="{89720BD6-882F-9D0F-FA81-E72BB0E48A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506" y="3284638"/>
            <a:ext cx="4794445" cy="297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366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D979-3CCA-4A69-512F-138D13CD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94B504-CAD8-93D0-93C2-774917D51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Activity: What Have You Learned?</a:t>
            </a:r>
          </a:p>
        </p:txBody>
      </p:sp>
      <p:grpSp>
        <p:nvGrpSpPr>
          <p:cNvPr id="2" name="Group 1" descr="Graphic describing what have you learned.">
            <a:extLst>
              <a:ext uri="{FF2B5EF4-FFF2-40B4-BE49-F238E27FC236}">
                <a16:creationId xmlns:a16="http://schemas.microsoft.com/office/drawing/2014/main" id="{7A962C3F-22C3-9700-0ABC-DEC2E5F079B5}"/>
              </a:ext>
            </a:extLst>
          </p:cNvPr>
          <p:cNvGrpSpPr/>
          <p:nvPr/>
        </p:nvGrpSpPr>
        <p:grpSpPr>
          <a:xfrm>
            <a:off x="1494881" y="2194279"/>
            <a:ext cx="7108793" cy="3966135"/>
            <a:chOff x="1494881" y="2194279"/>
            <a:chExt cx="7108793" cy="39661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3A2EFB-CFAA-FA5F-17B3-CE5EFC3F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881" y="2194279"/>
              <a:ext cx="7108793" cy="3966135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918147D-66E2-F6F3-A895-8A932A5C664C}"/>
                </a:ext>
              </a:extLst>
            </p:cNvPr>
            <p:cNvSpPr txBox="1">
              <a:spLocks/>
            </p:cNvSpPr>
            <p:nvPr/>
          </p:nvSpPr>
          <p:spPr>
            <a:xfrm>
              <a:off x="2412104" y="3785942"/>
              <a:ext cx="2542032" cy="779581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What did </a:t>
              </a:r>
            </a:p>
            <a:p>
              <a:pPr algn="ctr"/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you like?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5422BA05-69B4-58D1-4261-F7BCBF9E7DEF}"/>
                </a:ext>
              </a:extLst>
            </p:cNvPr>
            <p:cNvSpPr txBox="1">
              <a:spLocks/>
            </p:cNvSpPr>
            <p:nvPr/>
          </p:nvSpPr>
          <p:spPr>
            <a:xfrm>
              <a:off x="5567702" y="3662373"/>
              <a:ext cx="1790108" cy="1026720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What would you change?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C33800A-FDA8-93E0-C7BE-3006E0836E2E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236874" y="4130656"/>
              <a:ext cx="1791722" cy="322717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Negative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CB8DAC37-D93C-BD5E-02EF-6C7F7BF3D53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69730" y="3883516"/>
              <a:ext cx="1791722" cy="322717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83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2EAE-48FA-6A50-989E-5A0307083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B0FC0-A021-EA24-E363-53D58AB3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4303" y="4313031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899583-B9DF-C1E9-E772-6CE8896FC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4303" y="5655059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D15EB2-78C6-018C-EF53-52C1CE4966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5C9195-00F5-D853-8F7C-ECDD5E347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0" y="1628975"/>
            <a:ext cx="6116263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rgbClr val="00416D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42EBD-848F-3B4E-DC0B-BB37E8C5C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69" y="2971003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1AC6AB-4DFC-78C4-402F-1308CBC0D2A5}"/>
              </a:ext>
            </a:extLst>
          </p:cNvPr>
          <p:cNvSpPr txBox="1">
            <a:spLocks/>
          </p:cNvSpPr>
          <p:nvPr/>
        </p:nvSpPr>
        <p:spPr>
          <a:xfrm>
            <a:off x="2337271" y="1563856"/>
            <a:ext cx="6481426" cy="498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7070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pc="-30" dirty="0">
                <a:solidFill>
                  <a:srgbClr val="00416D"/>
                </a:solidFill>
              </a:rPr>
              <a:t>Program Support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Maintaining Your Certification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CFS Panel Discussion Panel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FPW Review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Post-test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“What Have You Learned” Activity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16D"/>
                </a:solidFill>
              </a:rPr>
              <a:t>Course Wrap-up</a:t>
            </a:r>
          </a:p>
        </p:txBody>
      </p:sp>
    </p:spTree>
    <p:extLst>
      <p:ext uri="{BB962C8B-B14F-4D97-AF65-F5344CB8AC3E}">
        <p14:creationId xmlns:p14="http://schemas.microsoft.com/office/powerpoint/2010/main" val="1331071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3A5A1-6A90-9159-E4EF-CF3709E1E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0278B7-504D-A870-4EE3-789C606A4B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-41408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Wrap Up: Course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Evaluations</a:t>
            </a:r>
          </a:p>
        </p:txBody>
      </p:sp>
      <p:pic>
        <p:nvPicPr>
          <p:cNvPr id="6" name="Picture 5" descr="Image depicting a person providing a rating.">
            <a:extLst>
              <a:ext uri="{FF2B5EF4-FFF2-40B4-BE49-F238E27FC236}">
                <a16:creationId xmlns:a16="http://schemas.microsoft.com/office/drawing/2014/main" id="{5A53B9DA-CCEA-BFF9-A42C-9C8BC0FD0B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224" y="3219670"/>
            <a:ext cx="4462839" cy="297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F14329-A69E-004A-14FE-875B7F62C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Refer to CFS 1 Student Manual page 1-8 to complete the course evaluation</a:t>
            </a:r>
          </a:p>
          <a:p>
            <a:r>
              <a:rPr lang="en-US" dirty="0">
                <a:solidFill>
                  <a:srgbClr val="00416D"/>
                </a:solidFill>
              </a:rPr>
              <a:t>Survey completion</a:t>
            </a:r>
          </a:p>
        </p:txBody>
      </p:sp>
    </p:spTree>
    <p:extLst>
      <p:ext uri="{BB962C8B-B14F-4D97-AF65-F5344CB8AC3E}">
        <p14:creationId xmlns:p14="http://schemas.microsoft.com/office/powerpoint/2010/main" val="330125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CADC49-14DA-346F-C503-884204E3FF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Graduation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596AE-B53C-DC7F-32CE-C9746ED997A3}"/>
              </a:ext>
            </a:extLst>
          </p:cNvPr>
          <p:cNvSpPr txBox="1">
            <a:spLocks/>
          </p:cNvSpPr>
          <p:nvPr/>
        </p:nvSpPr>
        <p:spPr>
          <a:xfrm>
            <a:off x="2494862" y="2218013"/>
            <a:ext cx="6424090" cy="2421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You have completed the CFS Certification Course Track and are on your way to becoming a CFS!</a:t>
            </a:r>
          </a:p>
        </p:txBody>
      </p:sp>
    </p:spTree>
    <p:extLst>
      <p:ext uri="{BB962C8B-B14F-4D97-AF65-F5344CB8AC3E}">
        <p14:creationId xmlns:p14="http://schemas.microsoft.com/office/powerpoint/2010/main" val="411731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F5DEF-9B2E-FE34-07EE-4C33CE30A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AEDA-6A43-8006-BA23-22104ADBE5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Activity </a:t>
            </a:r>
            <a:r>
              <a:rPr lang="en-US" dirty="0"/>
              <a:t>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CFS Responsibilities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&amp; Functions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A85878-ABD5-C3C5-5341-AD5E92D9C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0" y="1628975"/>
            <a:ext cx="6116263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DD229-AE16-85D3-6738-83280B796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69" y="2971003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mage of service member looking through binonculars.">
            <a:extLst>
              <a:ext uri="{FF2B5EF4-FFF2-40B4-BE49-F238E27FC236}">
                <a16:creationId xmlns:a16="http://schemas.microsoft.com/office/drawing/2014/main" id="{7B8F3746-41D6-63E2-3355-55D39332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08" y="3942225"/>
            <a:ext cx="3563517" cy="23747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9E74C-26B9-8096-BF4B-1F292E08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81426" cy="49893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pc="-30" dirty="0">
                <a:solidFill>
                  <a:srgbClr val="00416D"/>
                </a:solidFill>
              </a:rPr>
              <a:t>Do you know your CFS responsibilities?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416D"/>
                </a:solidFill>
              </a:rPr>
              <a:t>To whom do you report?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416D"/>
                </a:solidFill>
              </a:rPr>
              <a:t>Who is your CFS Chain of Command?</a:t>
            </a:r>
          </a:p>
        </p:txBody>
      </p:sp>
      <p:grpSp>
        <p:nvGrpSpPr>
          <p:cNvPr id="3" name="Group 2" descr="Graphic containing the page number.">
            <a:extLst>
              <a:ext uri="{FF2B5EF4-FFF2-40B4-BE49-F238E27FC236}">
                <a16:creationId xmlns:a16="http://schemas.microsoft.com/office/drawing/2014/main" id="{1B56E231-A4B4-7492-48E8-18BED6B3B97B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27C667A5-FBD4-16C9-C912-060354C99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7FA66F-B651-3B77-5C99-545A2C6F3791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DFB40D7D-6B7D-C687-F4A7-8A5976EA3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31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223-70E0-40EC-4604-206569D6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E1D900-8288-F418-2EF4-F644BB651E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Steps to Developing Your Program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CD20B4-A468-3C62-1EFF-AF6D5170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0" y="1628975"/>
            <a:ext cx="6116263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F33DD7-5B6A-56F8-8F15-85F58780A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69" y="2971003"/>
            <a:ext cx="6116264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5EF1BF-2A75-E4A9-4C88-6E0D11F12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81426" cy="49893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416D"/>
                </a:solidFill>
              </a:rPr>
              <a:t>Communicate your program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416D"/>
                </a:solidFill>
              </a:rPr>
              <a:t>Assess your program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416D"/>
                </a:solidFill>
              </a:rPr>
              <a:t>Establish your program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416D"/>
                </a:solidFill>
              </a:rPr>
              <a:t>Maintain your program</a:t>
            </a:r>
          </a:p>
        </p:txBody>
      </p:sp>
      <p:pic>
        <p:nvPicPr>
          <p:cNvPr id="5" name="Picture 4" descr="Image of a person teaching a course to service members. ">
            <a:extLst>
              <a:ext uri="{FF2B5EF4-FFF2-40B4-BE49-F238E27FC236}">
                <a16:creationId xmlns:a16="http://schemas.microsoft.com/office/drawing/2014/main" id="{7067CA4B-67EC-17B5-FADD-6A0134923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99" y="4436830"/>
            <a:ext cx="3491402" cy="205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 descr="Graphic containing the page number.">
            <a:extLst>
              <a:ext uri="{FF2B5EF4-FFF2-40B4-BE49-F238E27FC236}">
                <a16:creationId xmlns:a16="http://schemas.microsoft.com/office/drawing/2014/main" id="{F957ADBC-BAAC-C4F4-9AFB-92D9B9BE221B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190712C3-6DDD-93F2-FC33-59793CFA8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3" y="6058537"/>
              <a:ext cx="732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latin typeface="Arial Narrow" panose="020B0604020202020204" pitchFamily="34" charset="0"/>
                  <a:cs typeface="Arial" panose="020B0604020202020204" pitchFamily="34" charset="0"/>
                </a:rPr>
                <a:t>15-3</a:t>
              </a:r>
            </a:p>
          </p:txBody>
        </p:sp>
        <p:sp>
          <p:nvSpPr>
            <p:cNvPr id="14" name="Oval 13" descr="Graphic containing the page number.">
              <a:extLst>
                <a:ext uri="{FF2B5EF4-FFF2-40B4-BE49-F238E27FC236}">
                  <a16:creationId xmlns:a16="http://schemas.microsoft.com/office/drawing/2014/main" id="{02892B00-96B0-D93E-06EA-F49A7CBE5DE2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A0724565-6A90-257D-3A6F-B37F427A2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10-4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60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2538D-6AA6-E97B-29A9-671ACD772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B2D64-1830-4A07-F82F-1148AA1F2B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Communicate Your Program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44B758-F5FF-ED32-C8C1-D4C5DF734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CFS Team</a:t>
            </a:r>
          </a:p>
          <a:p>
            <a:r>
              <a:rPr lang="en-US" dirty="0">
                <a:solidFill>
                  <a:srgbClr val="00416D"/>
                </a:solidFill>
              </a:rPr>
              <a:t>CFS Chain of Command</a:t>
            </a:r>
          </a:p>
          <a:p>
            <a:r>
              <a:rPr lang="en-US" dirty="0">
                <a:solidFill>
                  <a:srgbClr val="00416D"/>
                </a:solidFill>
              </a:rPr>
              <a:t>ISIC, TYCOM, Region, District, Regiment, or Headquarters</a:t>
            </a:r>
          </a:p>
        </p:txBody>
      </p:sp>
      <p:pic>
        <p:nvPicPr>
          <p:cNvPr id="13" name="Picture 12" descr="Service members using a phone.">
            <a:extLst>
              <a:ext uri="{FF2B5EF4-FFF2-40B4-BE49-F238E27FC236}">
                <a16:creationId xmlns:a16="http://schemas.microsoft.com/office/drawing/2014/main" id="{77EF7CBB-5928-8353-F89A-0882FC15B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961" y="3739525"/>
            <a:ext cx="3718077" cy="247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07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5D826-F44E-A6DD-602F-6216FDA4E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81F8-CF16-EC4E-F69A-1C74825DFD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Assess Your Program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67E6A4-1096-C252-A2F9-EB1845AD5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Perform a baseline inspection</a:t>
            </a:r>
          </a:p>
          <a:p>
            <a:r>
              <a:rPr lang="en-US" dirty="0">
                <a:solidFill>
                  <a:srgbClr val="00416D"/>
                </a:solidFill>
              </a:rPr>
              <a:t>Use the program checklist</a:t>
            </a:r>
          </a:p>
          <a:p>
            <a:r>
              <a:rPr lang="en-US" dirty="0">
                <a:solidFill>
                  <a:srgbClr val="00416D"/>
                </a:solidFill>
              </a:rPr>
              <a:t>Route results</a:t>
            </a:r>
          </a:p>
          <a:p>
            <a:r>
              <a:rPr lang="en-US" dirty="0">
                <a:solidFill>
                  <a:srgbClr val="00416D"/>
                </a:solidFill>
              </a:rPr>
              <a:t>Retain in program files</a:t>
            </a:r>
          </a:p>
        </p:txBody>
      </p:sp>
      <p:pic>
        <p:nvPicPr>
          <p:cNvPr id="13" name="Picture 12" descr="Service members looking at binder.">
            <a:extLst>
              <a:ext uri="{FF2B5EF4-FFF2-40B4-BE49-F238E27FC236}">
                <a16:creationId xmlns:a16="http://schemas.microsoft.com/office/drawing/2014/main" id="{61231E75-60DE-4D71-A02A-4900C1E601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12021" y="3919053"/>
            <a:ext cx="3519957" cy="234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37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D7FCF-76CB-1C04-96A2-CA94C2D33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FF1E-3B63-E456-197E-C08EB7A820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Establish Your Program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0AA601-5E35-A721-1505-277F90229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Engage leadership</a:t>
            </a:r>
          </a:p>
          <a:p>
            <a:r>
              <a:rPr lang="en-US" dirty="0">
                <a:solidFill>
                  <a:srgbClr val="00416D"/>
                </a:solidFill>
              </a:rPr>
              <a:t>Create a CFS Team</a:t>
            </a:r>
          </a:p>
          <a:p>
            <a:r>
              <a:rPr lang="en-US" dirty="0">
                <a:solidFill>
                  <a:srgbClr val="00416D"/>
                </a:solidFill>
              </a:rPr>
              <a:t>Perform a program “Needs Assessment”</a:t>
            </a:r>
          </a:p>
          <a:p>
            <a:r>
              <a:rPr lang="en-US" dirty="0">
                <a:solidFill>
                  <a:srgbClr val="00416D"/>
                </a:solidFill>
              </a:rPr>
              <a:t>Create a program “Battle Rhythm”</a:t>
            </a:r>
          </a:p>
        </p:txBody>
      </p:sp>
      <p:pic>
        <p:nvPicPr>
          <p:cNvPr id="13" name="Picture 12" descr="Service member working on a computer.">
            <a:extLst>
              <a:ext uri="{FF2B5EF4-FFF2-40B4-BE49-F238E27FC236}">
                <a16:creationId xmlns:a16="http://schemas.microsoft.com/office/drawing/2014/main" id="{46E2323A-7F7E-55DA-2FCC-4EE17B5EF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3479" y="4095428"/>
            <a:ext cx="3237042" cy="2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 descr="Graphic containing the page number.">
            <a:extLst>
              <a:ext uri="{FF2B5EF4-FFF2-40B4-BE49-F238E27FC236}">
                <a16:creationId xmlns:a16="http://schemas.microsoft.com/office/drawing/2014/main" id="{A9B59648-0650-575A-5E55-B3B73FF64C66}"/>
              </a:ext>
            </a:extLst>
          </p:cNvPr>
          <p:cNvGrpSpPr/>
          <p:nvPr/>
        </p:nvGrpSpPr>
        <p:grpSpPr>
          <a:xfrm>
            <a:off x="8050403" y="5861468"/>
            <a:ext cx="732693" cy="732693"/>
            <a:chOff x="8050403" y="5861468"/>
            <a:chExt cx="732693" cy="732693"/>
          </a:xfrm>
        </p:grpSpPr>
        <p:sp>
          <p:nvSpPr>
            <p:cNvPr id="7" name="Oval 6" descr="Graphic containing the page number.">
              <a:extLst>
                <a:ext uri="{FF2B5EF4-FFF2-40B4-BE49-F238E27FC236}">
                  <a16:creationId xmlns:a16="http://schemas.microsoft.com/office/drawing/2014/main" id="{E17B7E38-4285-2196-DE7A-25130DA990D5}"/>
                </a:ext>
              </a:extLst>
            </p:cNvPr>
            <p:cNvSpPr/>
            <p:nvPr/>
          </p:nvSpPr>
          <p:spPr>
            <a:xfrm>
              <a:off x="8050403" y="5861468"/>
              <a:ext cx="732693" cy="732693"/>
            </a:xfrm>
            <a:prstGeom prst="ellipse">
              <a:avLst/>
            </a:prstGeom>
            <a:solidFill>
              <a:srgbClr val="00416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30E2244E-E58C-6760-B4D4-C55FE2A02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0404" y="5956565"/>
              <a:ext cx="73269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CC00"/>
                </a:buClr>
                <a:buFont typeface="Arial" panose="020B0604020202020204" pitchFamily="34" charset="0"/>
                <a:buChar char="•"/>
                <a:defRPr sz="3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1"/>
                </a:buClr>
                <a:buFont typeface="Times New Roman" panose="02020603050405020304" pitchFamily="18" charset="0"/>
                <a:buChar char="»"/>
                <a:defRPr sz="28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D050"/>
                </a:buClr>
                <a:buFont typeface="Arial" panose="020B0604020202020204" pitchFamily="34" charset="0"/>
                <a:buChar char="•"/>
                <a:defRPr sz="24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b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  <a:t>SM</a:t>
              </a:r>
              <a:br>
                <a:rPr lang="en-US" altLang="en-US" sz="1500" dirty="0">
                  <a:latin typeface="Arial Narrow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latin typeface="Arial Narrow" panose="020B0604020202020204" pitchFamily="34" charset="0"/>
                  <a:cs typeface="Arial" panose="020B0604020202020204" pitchFamily="34" charset="0"/>
                </a:rPr>
                <a:t>TBD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17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8EA74-B430-676C-88A4-0B2838B4F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3B2E-AB90-EC60-B867-31EA34C8FE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Maintain Your Program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D6419-DA9B-9F46-324B-65BDAC207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16D"/>
                </a:solidFill>
              </a:rPr>
              <a:t>Utilize Outlook calendar to track required reports &amp; meetings</a:t>
            </a:r>
          </a:p>
          <a:p>
            <a:r>
              <a:rPr lang="en-US" dirty="0">
                <a:solidFill>
                  <a:srgbClr val="00416D"/>
                </a:solidFill>
              </a:rPr>
              <a:t>Review program files routinely</a:t>
            </a:r>
          </a:p>
          <a:p>
            <a:r>
              <a:rPr lang="en-US" dirty="0">
                <a:solidFill>
                  <a:srgbClr val="00416D"/>
                </a:solidFill>
              </a:rPr>
              <a:t>Cross-train CFS team</a:t>
            </a:r>
          </a:p>
          <a:p>
            <a:r>
              <a:rPr lang="en-US" dirty="0">
                <a:solidFill>
                  <a:srgbClr val="00416D"/>
                </a:solidFill>
              </a:rPr>
              <a:t>Assess program annually</a:t>
            </a:r>
          </a:p>
        </p:txBody>
      </p:sp>
      <p:pic>
        <p:nvPicPr>
          <p:cNvPr id="13" name="Picture 12" descr="Service member looking through files.">
            <a:extLst>
              <a:ext uri="{FF2B5EF4-FFF2-40B4-BE49-F238E27FC236}">
                <a16:creationId xmlns:a16="http://schemas.microsoft.com/office/drawing/2014/main" id="{583E140B-27FF-44F1-5CA0-9BF7A58D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3479" y="4086924"/>
            <a:ext cx="3237042" cy="215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960578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s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C0255FB0-EE3A-B54F-AE76-11349CA13AEC}"/>
    </a:ext>
  </a:extLst>
</a:theme>
</file>

<file path=ppt/theme/theme10.xml><?xml version="1.0" encoding="utf-8"?>
<a:theme xmlns:a="http://schemas.openxmlformats.org/drawingml/2006/main" name="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1.xml><?xml version="1.0" encoding="utf-8"?>
<a:theme xmlns:a="http://schemas.openxmlformats.org/drawingml/2006/main" name="1_Content Slides with blue / grey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3.xml><?xml version="1.0" encoding="utf-8"?>
<a:theme xmlns:a="http://schemas.openxmlformats.org/drawingml/2006/main" name="2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4.xml><?xml version="1.0" encoding="utf-8"?>
<a:theme xmlns:a="http://schemas.openxmlformats.org/drawingml/2006/main" name="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5.xml><?xml version="1.0" encoding="utf-8"?>
<a:theme xmlns:a="http://schemas.openxmlformats.org/drawingml/2006/main" name="1_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6.xml><?xml version="1.0" encoding="utf-8"?>
<a:theme xmlns:a="http://schemas.openxmlformats.org/drawingml/2006/main" name="Title Slides w/ no art blue / grey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7.xml><?xml version="1.0" encoding="utf-8"?>
<a:theme xmlns:a="http://schemas.openxmlformats.org/drawingml/2006/main" name="Title Slides w/ no art blue / blu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8.xml><?xml version="1.0" encoding="utf-8"?>
<a:theme xmlns:a="http://schemas.openxmlformats.org/drawingml/2006/main" name="Title Slid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94467</TotalTime>
  <Words>943</Words>
  <Application>Microsoft Macintosh PowerPoint</Application>
  <PresentationFormat>Letter Paper (8.5x11 in)</PresentationFormat>
  <Paragraphs>241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Arial Narrow</vt:lpstr>
      <vt:lpstr>Calibri</vt:lpstr>
      <vt:lpstr>Courier New</vt:lpstr>
      <vt:lpstr>Helvetica</vt:lpstr>
      <vt:lpstr>Wingdings</vt:lpstr>
      <vt:lpstr>Main Title Slides</vt:lpstr>
      <vt:lpstr>1_Content Slides with blue / blue text</vt:lpstr>
      <vt:lpstr>2_Content Slides with blue / blue text</vt:lpstr>
      <vt:lpstr>Title Slides with blue / blue text</vt:lpstr>
      <vt:lpstr>1_Title Slides with blue / blue text</vt:lpstr>
      <vt:lpstr>Title Slides w/ no art blue / grey</vt:lpstr>
      <vt:lpstr>Title Slides w/ no art blue / blue</vt:lpstr>
      <vt:lpstr>Title Slide</vt:lpstr>
      <vt:lpstr>Custom Design</vt:lpstr>
      <vt:lpstr>Content Slides with blue / blue text</vt:lpstr>
      <vt:lpstr>1_Content Slides with blue / grey text</vt:lpstr>
      <vt:lpstr>  Developing Your Program</vt:lpstr>
      <vt:lpstr>Topics</vt:lpstr>
      <vt:lpstr>Topics </vt:lpstr>
      <vt:lpstr>Activity – CFS Responsibilities  &amp; Functions</vt:lpstr>
      <vt:lpstr>Steps to Developing Your Program</vt:lpstr>
      <vt:lpstr>Communicate Your Program</vt:lpstr>
      <vt:lpstr>Assess Your Program</vt:lpstr>
      <vt:lpstr>Establish Your Program</vt:lpstr>
      <vt:lpstr>Maintain Your Program</vt:lpstr>
      <vt:lpstr>Program Tools: Plan of Action and Milestones</vt:lpstr>
      <vt:lpstr>Program Tools: CFS Program Recordkeeping</vt:lpstr>
      <vt:lpstr>Program Tools: Marketing Your Program Activity</vt:lpstr>
      <vt:lpstr>Program Tools: Command Briefs</vt:lpstr>
      <vt:lpstr>Making Your Program Inspection Ready</vt:lpstr>
      <vt:lpstr>Using Virtual Resources</vt:lpstr>
      <vt:lpstr>Using Virtual Resources </vt:lpstr>
      <vt:lpstr>MyNavyFamily Learning Management System</vt:lpstr>
      <vt:lpstr>USCG PFMP Registry</vt:lpstr>
      <vt:lpstr>Touchpoints/FEAPs</vt:lpstr>
      <vt:lpstr>Touchpoints/FEAPs Material</vt:lpstr>
      <vt:lpstr>Survivor Benefit Plan Video</vt:lpstr>
      <vt:lpstr>Survivor Benefit Plan – Active Duty</vt:lpstr>
      <vt:lpstr>Survivor Benefit Plan – Retiree</vt:lpstr>
      <vt:lpstr>CFS Program Support</vt:lpstr>
      <vt:lpstr>Maintaining Your CFS Certification</vt:lpstr>
      <vt:lpstr>FPW Review</vt:lpstr>
      <vt:lpstr>CFS Panel Discussion</vt:lpstr>
      <vt:lpstr>Post-test</vt:lpstr>
      <vt:lpstr>Activity: What Have You Learned?</vt:lpstr>
      <vt:lpstr>Wrap Up: Course Evaluations</vt:lpstr>
      <vt:lpstr>Graduation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Patton</dc:creator>
  <cp:lastModifiedBy>Samantha Salazar</cp:lastModifiedBy>
  <cp:revision>502</cp:revision>
  <cp:lastPrinted>2020-03-04T19:04:13Z</cp:lastPrinted>
  <dcterms:created xsi:type="dcterms:W3CDTF">2020-01-17T21:41:30Z</dcterms:created>
  <dcterms:modified xsi:type="dcterms:W3CDTF">2025-07-15T17:11:25Z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4075035</vt:lpwstr>
  </property>
  <property fmtid="{D5CDD505-2E9C-101B-9397-08002B2CF9AE}" pid="3" name="NXPowerLiteSettings">
    <vt:lpwstr>8900052003A000</vt:lpwstr>
  </property>
  <property fmtid="{D5CDD505-2E9C-101B-9397-08002B2CF9AE}" pid="4" name="NXPowerLiteVersion">
    <vt:lpwstr>D8.0.8</vt:lpwstr>
  </property>
  <property fmtid="{D5CDD505-2E9C-101B-9397-08002B2CF9AE}" pid="5" name="MSIP_Label_21b8b91c-28ee-4d1f-b2ad-f390f537babc_Enabled">
    <vt:lpwstr>true</vt:lpwstr>
  </property>
  <property fmtid="{D5CDD505-2E9C-101B-9397-08002B2CF9AE}" pid="6" name="MSIP_Label_21b8b91c-28ee-4d1f-b2ad-f390f537babc_SetDate">
    <vt:lpwstr>2024-07-30T14:38:53Z</vt:lpwstr>
  </property>
  <property fmtid="{D5CDD505-2E9C-101B-9397-08002B2CF9AE}" pid="7" name="MSIP_Label_21b8b91c-28ee-4d1f-b2ad-f390f537babc_Method">
    <vt:lpwstr>Privileged</vt:lpwstr>
  </property>
  <property fmtid="{D5CDD505-2E9C-101B-9397-08002B2CF9AE}" pid="8" name="MSIP_Label_21b8b91c-28ee-4d1f-b2ad-f390f537babc_Name">
    <vt:lpwstr>Public USAA EF</vt:lpwstr>
  </property>
  <property fmtid="{D5CDD505-2E9C-101B-9397-08002B2CF9AE}" pid="9" name="MSIP_Label_21b8b91c-28ee-4d1f-b2ad-f390f537babc_SiteId">
    <vt:lpwstr>ecba9361-f186-473c-a3a8-60af39258895</vt:lpwstr>
  </property>
  <property fmtid="{D5CDD505-2E9C-101B-9397-08002B2CF9AE}" pid="10" name="MSIP_Label_21b8b91c-28ee-4d1f-b2ad-f390f537babc_ActionId">
    <vt:lpwstr>d59917a1-4a23-49f0-ba3c-3730df5d6c45</vt:lpwstr>
  </property>
  <property fmtid="{D5CDD505-2E9C-101B-9397-08002B2CF9AE}" pid="11" name="MSIP_Label_21b8b91c-28ee-4d1f-b2ad-f390f537babc_ContentBits">
    <vt:lpwstr>0</vt:lpwstr>
  </property>
</Properties>
</file>